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7" r:id="rId3"/>
    <p:sldId id="259" r:id="rId4"/>
    <p:sldId id="258" r:id="rId5"/>
    <p:sldId id="260" r:id="rId6"/>
    <p:sldId id="261" r:id="rId7"/>
    <p:sldId id="271" r:id="rId8"/>
    <p:sldId id="264" r:id="rId9"/>
    <p:sldId id="265" r:id="rId10"/>
    <p:sldId id="268" r:id="rId11"/>
    <p:sldId id="267" r:id="rId12"/>
    <p:sldId id="262" r:id="rId13"/>
    <p:sldId id="269" r:id="rId14"/>
    <p:sldId id="270" r:id="rId15"/>
    <p:sldId id="272" r:id="rId16"/>
    <p:sldId id="274" r:id="rId17"/>
    <p:sldId id="273" r:id="rId18"/>
    <p:sldId id="275" r:id="rId19"/>
    <p:sldId id="276" r:id="rId20"/>
    <p:sldId id="277" r:id="rId21"/>
    <p:sldId id="278" r:id="rId22"/>
    <p:sldId id="279" r:id="rId23"/>
    <p:sldId id="280" r:id="rId24"/>
    <p:sldId id="282" r:id="rId25"/>
    <p:sldId id="283" r:id="rId26"/>
    <p:sldId id="281"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AB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92" autoAdjust="0"/>
  </p:normalViewPr>
  <p:slideViewPr>
    <p:cSldViewPr snapToGrid="0">
      <p:cViewPr varScale="1">
        <p:scale>
          <a:sx n="114" d="100"/>
          <a:sy n="114" d="100"/>
        </p:scale>
        <p:origin x="438" y="10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F25572-CB6A-46CC-A3DD-4CDE801337A5}" type="datetimeFigureOut">
              <a:rPr lang="zh-TW" altLang="en-US" smtClean="0"/>
              <a:t>2020/10/31</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9FF125-769A-48E2-B8EE-55CA70F6E355}" type="slidenum">
              <a:rPr lang="zh-TW" altLang="en-US" smtClean="0"/>
              <a:t>‹#›</a:t>
            </a:fld>
            <a:endParaRPr lang="zh-TW" altLang="en-US"/>
          </a:p>
        </p:txBody>
      </p:sp>
    </p:spTree>
    <p:extLst>
      <p:ext uri="{BB962C8B-B14F-4D97-AF65-F5344CB8AC3E}">
        <p14:creationId xmlns:p14="http://schemas.microsoft.com/office/powerpoint/2010/main" val="971408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DBCD10C-2A38-4755-9FD2-E4FC285D583D}"/>
              </a:ext>
            </a:extLst>
          </p:cNvPr>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p>
        </p:txBody>
      </p:sp>
      <p:sp>
        <p:nvSpPr>
          <p:cNvPr id="3" name="副標題 2">
            <a:extLst>
              <a:ext uri="{FF2B5EF4-FFF2-40B4-BE49-F238E27FC236}">
                <a16:creationId xmlns:a16="http://schemas.microsoft.com/office/drawing/2014/main" id="{9A932DB7-7D3A-43AF-BC56-393836414C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按一下以編輯母片子標題樣式</a:t>
            </a:r>
          </a:p>
        </p:txBody>
      </p:sp>
      <p:sp>
        <p:nvSpPr>
          <p:cNvPr id="4" name="日期版面配置區 3">
            <a:extLst>
              <a:ext uri="{FF2B5EF4-FFF2-40B4-BE49-F238E27FC236}">
                <a16:creationId xmlns:a16="http://schemas.microsoft.com/office/drawing/2014/main" id="{FFD48C67-D9E1-4FBD-A024-7BDD9BCC92C7}"/>
              </a:ext>
            </a:extLst>
          </p:cNvPr>
          <p:cNvSpPr>
            <a:spLocks noGrp="1"/>
          </p:cNvSpPr>
          <p:nvPr>
            <p:ph type="dt" sz="half" idx="10"/>
          </p:nvPr>
        </p:nvSpPr>
        <p:spPr/>
        <p:txBody>
          <a:bodyPr/>
          <a:lstStyle/>
          <a:p>
            <a:fld id="{1008553B-1676-4C5A-8FE5-EC8F454E1BAA}" type="datetime1">
              <a:rPr lang="zh-TW" altLang="en-US" smtClean="0"/>
              <a:t>2020/10/31</a:t>
            </a:fld>
            <a:endParaRPr lang="zh-TW" altLang="en-US"/>
          </a:p>
        </p:txBody>
      </p:sp>
      <p:sp>
        <p:nvSpPr>
          <p:cNvPr id="5" name="頁尾版面配置區 4">
            <a:extLst>
              <a:ext uri="{FF2B5EF4-FFF2-40B4-BE49-F238E27FC236}">
                <a16:creationId xmlns:a16="http://schemas.microsoft.com/office/drawing/2014/main" id="{DE4D83C3-36BE-49EA-9457-9FF8A2CFB6E6}"/>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3FDF667A-4546-4BFE-AFD2-2BC571BD0916}"/>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1750043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9FB0AAA-610A-4B1B-9C9B-992C30CD8FD8}"/>
              </a:ext>
            </a:extLst>
          </p:cNvPr>
          <p:cNvSpPr>
            <a:spLocks noGrp="1"/>
          </p:cNvSpPr>
          <p:nvPr>
            <p:ph type="title"/>
          </p:nvPr>
        </p:nvSpPr>
        <p:spPr/>
        <p:txBody>
          <a:bodyPr/>
          <a:lstStyle/>
          <a:p>
            <a:r>
              <a:rPr lang="zh-TW" altLang="en-US"/>
              <a:t>按一下以編輯母片標題樣式</a:t>
            </a:r>
          </a:p>
        </p:txBody>
      </p:sp>
      <p:sp>
        <p:nvSpPr>
          <p:cNvPr id="3" name="直排文字版面配置區 2">
            <a:extLst>
              <a:ext uri="{FF2B5EF4-FFF2-40B4-BE49-F238E27FC236}">
                <a16:creationId xmlns:a16="http://schemas.microsoft.com/office/drawing/2014/main" id="{5EA657AC-E87D-475F-9E82-6242EF4D1D13}"/>
              </a:ext>
            </a:extLst>
          </p:cNvPr>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2127A573-F3CE-43B6-B33E-E283E78C7DFD}"/>
              </a:ext>
            </a:extLst>
          </p:cNvPr>
          <p:cNvSpPr>
            <a:spLocks noGrp="1"/>
          </p:cNvSpPr>
          <p:nvPr>
            <p:ph type="dt" sz="half" idx="10"/>
          </p:nvPr>
        </p:nvSpPr>
        <p:spPr/>
        <p:txBody>
          <a:bodyPr/>
          <a:lstStyle/>
          <a:p>
            <a:fld id="{FD046149-2EB5-4DCA-8575-8A5E9D97301F}" type="datetime1">
              <a:rPr lang="zh-TW" altLang="en-US" smtClean="0"/>
              <a:t>2020/10/31</a:t>
            </a:fld>
            <a:endParaRPr lang="zh-TW" altLang="en-US"/>
          </a:p>
        </p:txBody>
      </p:sp>
      <p:sp>
        <p:nvSpPr>
          <p:cNvPr id="5" name="頁尾版面配置區 4">
            <a:extLst>
              <a:ext uri="{FF2B5EF4-FFF2-40B4-BE49-F238E27FC236}">
                <a16:creationId xmlns:a16="http://schemas.microsoft.com/office/drawing/2014/main" id="{6F9EE11C-2CD0-401C-BD94-9397F1658820}"/>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DF35CB3F-FF6E-4667-9FE7-D8911CB07D6A}"/>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2022009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a:extLst>
              <a:ext uri="{FF2B5EF4-FFF2-40B4-BE49-F238E27FC236}">
                <a16:creationId xmlns:a16="http://schemas.microsoft.com/office/drawing/2014/main" id="{910DD973-BA4E-4B90-B92E-3D45B9DF6B92}"/>
              </a:ext>
            </a:extLst>
          </p:cNvPr>
          <p:cNvSpPr>
            <a:spLocks noGrp="1"/>
          </p:cNvSpPr>
          <p:nvPr>
            <p:ph type="title" orient="vert"/>
          </p:nvPr>
        </p:nvSpPr>
        <p:spPr>
          <a:xfrm>
            <a:off x="8724900" y="365125"/>
            <a:ext cx="2628900" cy="5811838"/>
          </a:xfrm>
        </p:spPr>
        <p:txBody>
          <a:bodyPr vert="eaVert"/>
          <a:lstStyle/>
          <a:p>
            <a:r>
              <a:rPr lang="zh-TW" altLang="en-US"/>
              <a:t>按一下以編輯母片標題樣式</a:t>
            </a:r>
          </a:p>
        </p:txBody>
      </p:sp>
      <p:sp>
        <p:nvSpPr>
          <p:cNvPr id="3" name="直排文字版面配置區 2">
            <a:extLst>
              <a:ext uri="{FF2B5EF4-FFF2-40B4-BE49-F238E27FC236}">
                <a16:creationId xmlns:a16="http://schemas.microsoft.com/office/drawing/2014/main" id="{45F1C412-82DF-4829-B262-654DAF4483A4}"/>
              </a:ext>
            </a:extLst>
          </p:cNvPr>
          <p:cNvSpPr>
            <a:spLocks noGrp="1"/>
          </p:cNvSpPr>
          <p:nvPr>
            <p:ph type="body" orient="vert" idx="1"/>
          </p:nvPr>
        </p:nvSpPr>
        <p:spPr>
          <a:xfrm>
            <a:off x="838200" y="365125"/>
            <a:ext cx="7734300"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1A4E7F03-99AA-4A22-AD5C-B677D4F40770}"/>
              </a:ext>
            </a:extLst>
          </p:cNvPr>
          <p:cNvSpPr>
            <a:spLocks noGrp="1"/>
          </p:cNvSpPr>
          <p:nvPr>
            <p:ph type="dt" sz="half" idx="10"/>
          </p:nvPr>
        </p:nvSpPr>
        <p:spPr/>
        <p:txBody>
          <a:bodyPr/>
          <a:lstStyle/>
          <a:p>
            <a:fld id="{5D72B64D-8649-46A4-A216-9CF73DDB7539}" type="datetime1">
              <a:rPr lang="zh-TW" altLang="en-US" smtClean="0"/>
              <a:t>2020/10/31</a:t>
            </a:fld>
            <a:endParaRPr lang="zh-TW" altLang="en-US"/>
          </a:p>
        </p:txBody>
      </p:sp>
      <p:sp>
        <p:nvSpPr>
          <p:cNvPr id="5" name="頁尾版面配置區 4">
            <a:extLst>
              <a:ext uri="{FF2B5EF4-FFF2-40B4-BE49-F238E27FC236}">
                <a16:creationId xmlns:a16="http://schemas.microsoft.com/office/drawing/2014/main" id="{BB50BC7D-7694-4782-AE2C-6E6801C5FAA9}"/>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62F78845-92E5-4ED1-9166-B6E3A0641D3C}"/>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2770944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5C7AE84-22A8-4EEE-B14D-0A084283E038}"/>
              </a:ext>
            </a:extLst>
          </p:cNvPr>
          <p:cNvSpPr>
            <a:spLocks noGrp="1"/>
          </p:cNvSpPr>
          <p:nvPr>
            <p:ph type="title"/>
          </p:nvPr>
        </p:nvSpPr>
        <p:spPr/>
        <p:txBody>
          <a:bodyPr/>
          <a:lstStyle/>
          <a:p>
            <a:r>
              <a:rPr lang="zh-TW" altLang="en-US"/>
              <a:t>按一下以編輯母片標題樣式</a:t>
            </a:r>
          </a:p>
        </p:txBody>
      </p:sp>
      <p:sp>
        <p:nvSpPr>
          <p:cNvPr id="3" name="內容版面配置區 2">
            <a:extLst>
              <a:ext uri="{FF2B5EF4-FFF2-40B4-BE49-F238E27FC236}">
                <a16:creationId xmlns:a16="http://schemas.microsoft.com/office/drawing/2014/main" id="{CEBA89E9-843C-4389-B9CE-98957DA3F49C}"/>
              </a:ext>
            </a:extLst>
          </p:cNvPr>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EE448DB4-96CD-4045-B295-FE232F668B91}"/>
              </a:ext>
            </a:extLst>
          </p:cNvPr>
          <p:cNvSpPr>
            <a:spLocks noGrp="1"/>
          </p:cNvSpPr>
          <p:nvPr>
            <p:ph type="dt" sz="half" idx="10"/>
          </p:nvPr>
        </p:nvSpPr>
        <p:spPr/>
        <p:txBody>
          <a:bodyPr/>
          <a:lstStyle/>
          <a:p>
            <a:fld id="{24E793CF-CDF5-47FA-944B-5AEB52B18E1E}" type="datetime1">
              <a:rPr lang="zh-TW" altLang="en-US" smtClean="0"/>
              <a:t>2020/10/31</a:t>
            </a:fld>
            <a:endParaRPr lang="zh-TW" altLang="en-US"/>
          </a:p>
        </p:txBody>
      </p:sp>
      <p:sp>
        <p:nvSpPr>
          <p:cNvPr id="5" name="頁尾版面配置區 4">
            <a:extLst>
              <a:ext uri="{FF2B5EF4-FFF2-40B4-BE49-F238E27FC236}">
                <a16:creationId xmlns:a16="http://schemas.microsoft.com/office/drawing/2014/main" id="{6CF46D8C-33CB-4B4B-80A7-275D6A16C65C}"/>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715A1D17-417E-4362-9904-C1C6F015E48F}"/>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2820855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C0172AF-5258-45FA-9192-9150CA8A2F7E}"/>
              </a:ext>
            </a:extLst>
          </p:cNvPr>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p>
        </p:txBody>
      </p:sp>
      <p:sp>
        <p:nvSpPr>
          <p:cNvPr id="3" name="文字版面配置區 2">
            <a:extLst>
              <a:ext uri="{FF2B5EF4-FFF2-40B4-BE49-F238E27FC236}">
                <a16:creationId xmlns:a16="http://schemas.microsoft.com/office/drawing/2014/main" id="{19AD2B30-C229-4DC3-BED1-803B0003B7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編輯母片文字樣式</a:t>
            </a:r>
          </a:p>
        </p:txBody>
      </p:sp>
      <p:sp>
        <p:nvSpPr>
          <p:cNvPr id="4" name="日期版面配置區 3">
            <a:extLst>
              <a:ext uri="{FF2B5EF4-FFF2-40B4-BE49-F238E27FC236}">
                <a16:creationId xmlns:a16="http://schemas.microsoft.com/office/drawing/2014/main" id="{66522264-D0A7-48DF-AE12-CAAFE524E28B}"/>
              </a:ext>
            </a:extLst>
          </p:cNvPr>
          <p:cNvSpPr>
            <a:spLocks noGrp="1"/>
          </p:cNvSpPr>
          <p:nvPr>
            <p:ph type="dt" sz="half" idx="10"/>
          </p:nvPr>
        </p:nvSpPr>
        <p:spPr/>
        <p:txBody>
          <a:bodyPr/>
          <a:lstStyle/>
          <a:p>
            <a:fld id="{CED4C2FA-6549-468C-B3D9-E0D142F95BBB}" type="datetime1">
              <a:rPr lang="zh-TW" altLang="en-US" smtClean="0"/>
              <a:t>2020/10/31</a:t>
            </a:fld>
            <a:endParaRPr lang="zh-TW" altLang="en-US"/>
          </a:p>
        </p:txBody>
      </p:sp>
      <p:sp>
        <p:nvSpPr>
          <p:cNvPr id="5" name="頁尾版面配置區 4">
            <a:extLst>
              <a:ext uri="{FF2B5EF4-FFF2-40B4-BE49-F238E27FC236}">
                <a16:creationId xmlns:a16="http://schemas.microsoft.com/office/drawing/2014/main" id="{9B5781BD-16BF-4599-A783-17A1BE38B641}"/>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5570982C-AD7F-4D3B-8FE5-F753FFE8C2BC}"/>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99944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9A98A11-5A4D-4AF4-AF9C-B8FD74883420}"/>
              </a:ext>
            </a:extLst>
          </p:cNvPr>
          <p:cNvSpPr>
            <a:spLocks noGrp="1"/>
          </p:cNvSpPr>
          <p:nvPr>
            <p:ph type="title"/>
          </p:nvPr>
        </p:nvSpPr>
        <p:spPr/>
        <p:txBody>
          <a:bodyPr/>
          <a:lstStyle/>
          <a:p>
            <a:r>
              <a:rPr lang="zh-TW" altLang="en-US"/>
              <a:t>按一下以編輯母片標題樣式</a:t>
            </a:r>
          </a:p>
        </p:txBody>
      </p:sp>
      <p:sp>
        <p:nvSpPr>
          <p:cNvPr id="3" name="內容版面配置區 2">
            <a:extLst>
              <a:ext uri="{FF2B5EF4-FFF2-40B4-BE49-F238E27FC236}">
                <a16:creationId xmlns:a16="http://schemas.microsoft.com/office/drawing/2014/main" id="{5307E65D-FA03-422F-9021-4937C96C412F}"/>
              </a:ext>
            </a:extLst>
          </p:cNvPr>
          <p:cNvSpPr>
            <a:spLocks noGrp="1"/>
          </p:cNvSpPr>
          <p:nvPr>
            <p:ph sz="half" idx="1"/>
          </p:nvPr>
        </p:nvSpPr>
        <p:spPr>
          <a:xfrm>
            <a:off x="838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a:extLst>
              <a:ext uri="{FF2B5EF4-FFF2-40B4-BE49-F238E27FC236}">
                <a16:creationId xmlns:a16="http://schemas.microsoft.com/office/drawing/2014/main" id="{62F03780-BA35-4718-8786-4E8AC69CE955}"/>
              </a:ext>
            </a:extLst>
          </p:cNvPr>
          <p:cNvSpPr>
            <a:spLocks noGrp="1"/>
          </p:cNvSpPr>
          <p:nvPr>
            <p:ph sz="half" idx="2"/>
          </p:nvPr>
        </p:nvSpPr>
        <p:spPr>
          <a:xfrm>
            <a:off x="6172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a:extLst>
              <a:ext uri="{FF2B5EF4-FFF2-40B4-BE49-F238E27FC236}">
                <a16:creationId xmlns:a16="http://schemas.microsoft.com/office/drawing/2014/main" id="{A3C17678-2A49-42CD-BA19-4AE5914F95C1}"/>
              </a:ext>
            </a:extLst>
          </p:cNvPr>
          <p:cNvSpPr>
            <a:spLocks noGrp="1"/>
          </p:cNvSpPr>
          <p:nvPr>
            <p:ph type="dt" sz="half" idx="10"/>
          </p:nvPr>
        </p:nvSpPr>
        <p:spPr/>
        <p:txBody>
          <a:bodyPr/>
          <a:lstStyle/>
          <a:p>
            <a:fld id="{AB52ACB1-9AC9-4EE1-AC7A-F30D0722D234}" type="datetime1">
              <a:rPr lang="zh-TW" altLang="en-US" smtClean="0"/>
              <a:t>2020/10/31</a:t>
            </a:fld>
            <a:endParaRPr lang="zh-TW" altLang="en-US"/>
          </a:p>
        </p:txBody>
      </p:sp>
      <p:sp>
        <p:nvSpPr>
          <p:cNvPr id="6" name="頁尾版面配置區 5">
            <a:extLst>
              <a:ext uri="{FF2B5EF4-FFF2-40B4-BE49-F238E27FC236}">
                <a16:creationId xmlns:a16="http://schemas.microsoft.com/office/drawing/2014/main" id="{045A6B0D-2061-4374-A549-A717897735FF}"/>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7E3B05B5-54B8-470B-81F2-6505C032EE56}"/>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428421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EF24AA3-D4A9-4487-9A54-96D1D14CCA9A}"/>
              </a:ext>
            </a:extLst>
          </p:cNvPr>
          <p:cNvSpPr>
            <a:spLocks noGrp="1"/>
          </p:cNvSpPr>
          <p:nvPr>
            <p:ph type="title"/>
          </p:nvPr>
        </p:nvSpPr>
        <p:spPr>
          <a:xfrm>
            <a:off x="839788" y="365125"/>
            <a:ext cx="10515600" cy="1325563"/>
          </a:xfrm>
        </p:spPr>
        <p:txBody>
          <a:bodyPr/>
          <a:lstStyle/>
          <a:p>
            <a:r>
              <a:rPr lang="zh-TW" altLang="en-US"/>
              <a:t>按一下以編輯母片標題樣式</a:t>
            </a:r>
          </a:p>
        </p:txBody>
      </p:sp>
      <p:sp>
        <p:nvSpPr>
          <p:cNvPr id="3" name="文字版面配置區 2">
            <a:extLst>
              <a:ext uri="{FF2B5EF4-FFF2-40B4-BE49-F238E27FC236}">
                <a16:creationId xmlns:a16="http://schemas.microsoft.com/office/drawing/2014/main" id="{2C430855-064A-409B-A369-8C1BCCBA00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4" name="內容版面配置區 3">
            <a:extLst>
              <a:ext uri="{FF2B5EF4-FFF2-40B4-BE49-F238E27FC236}">
                <a16:creationId xmlns:a16="http://schemas.microsoft.com/office/drawing/2014/main" id="{643AEE26-2B0B-414B-8EE1-0E6355A0FD23}"/>
              </a:ext>
            </a:extLst>
          </p:cNvPr>
          <p:cNvSpPr>
            <a:spLocks noGrp="1"/>
          </p:cNvSpPr>
          <p:nvPr>
            <p:ph sz="half" idx="2"/>
          </p:nvPr>
        </p:nvSpPr>
        <p:spPr>
          <a:xfrm>
            <a:off x="839788" y="2505075"/>
            <a:ext cx="5157787"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a:extLst>
              <a:ext uri="{FF2B5EF4-FFF2-40B4-BE49-F238E27FC236}">
                <a16:creationId xmlns:a16="http://schemas.microsoft.com/office/drawing/2014/main" id="{46312BA6-59FA-4417-95E3-0AAA341393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6" name="內容版面配置區 5">
            <a:extLst>
              <a:ext uri="{FF2B5EF4-FFF2-40B4-BE49-F238E27FC236}">
                <a16:creationId xmlns:a16="http://schemas.microsoft.com/office/drawing/2014/main" id="{6BABE972-CB8B-420E-AD2E-2C0A3E4EAB19}"/>
              </a:ext>
            </a:extLst>
          </p:cNvPr>
          <p:cNvSpPr>
            <a:spLocks noGrp="1"/>
          </p:cNvSpPr>
          <p:nvPr>
            <p:ph sz="quarter" idx="4"/>
          </p:nvPr>
        </p:nvSpPr>
        <p:spPr>
          <a:xfrm>
            <a:off x="6172200" y="2505075"/>
            <a:ext cx="5183188"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a:extLst>
              <a:ext uri="{FF2B5EF4-FFF2-40B4-BE49-F238E27FC236}">
                <a16:creationId xmlns:a16="http://schemas.microsoft.com/office/drawing/2014/main" id="{0E290E67-EB7C-4E52-9C75-F83BBD59A788}"/>
              </a:ext>
            </a:extLst>
          </p:cNvPr>
          <p:cNvSpPr>
            <a:spLocks noGrp="1"/>
          </p:cNvSpPr>
          <p:nvPr>
            <p:ph type="dt" sz="half" idx="10"/>
          </p:nvPr>
        </p:nvSpPr>
        <p:spPr/>
        <p:txBody>
          <a:bodyPr/>
          <a:lstStyle/>
          <a:p>
            <a:fld id="{67F3B102-77B9-4BB2-B50C-A748558049E8}" type="datetime1">
              <a:rPr lang="zh-TW" altLang="en-US" smtClean="0"/>
              <a:t>2020/10/31</a:t>
            </a:fld>
            <a:endParaRPr lang="zh-TW" altLang="en-US"/>
          </a:p>
        </p:txBody>
      </p:sp>
      <p:sp>
        <p:nvSpPr>
          <p:cNvPr id="8" name="頁尾版面配置區 7">
            <a:extLst>
              <a:ext uri="{FF2B5EF4-FFF2-40B4-BE49-F238E27FC236}">
                <a16:creationId xmlns:a16="http://schemas.microsoft.com/office/drawing/2014/main" id="{DEB89E4B-ADA8-4709-BE71-C8CF3973E57A}"/>
              </a:ext>
            </a:extLst>
          </p:cNvPr>
          <p:cNvSpPr>
            <a:spLocks noGrp="1"/>
          </p:cNvSpPr>
          <p:nvPr>
            <p:ph type="ftr" sz="quarter" idx="11"/>
          </p:nvPr>
        </p:nvSpPr>
        <p:spPr/>
        <p:txBody>
          <a:bodyPr/>
          <a:lstStyle/>
          <a:p>
            <a:endParaRPr lang="zh-TW" altLang="en-US"/>
          </a:p>
        </p:txBody>
      </p:sp>
      <p:sp>
        <p:nvSpPr>
          <p:cNvPr id="9" name="投影片編號版面配置區 8">
            <a:extLst>
              <a:ext uri="{FF2B5EF4-FFF2-40B4-BE49-F238E27FC236}">
                <a16:creationId xmlns:a16="http://schemas.microsoft.com/office/drawing/2014/main" id="{7994BBBA-5132-44A4-90C5-5C39AD0B5D43}"/>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3366994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B27F6B6-FF02-49B6-956D-5BFDCEE2F19A}"/>
              </a:ext>
            </a:extLst>
          </p:cNvPr>
          <p:cNvSpPr>
            <a:spLocks noGrp="1"/>
          </p:cNvSpPr>
          <p:nvPr>
            <p:ph type="title"/>
          </p:nvPr>
        </p:nvSpPr>
        <p:spPr/>
        <p:txBody>
          <a:bodyPr/>
          <a:lstStyle/>
          <a:p>
            <a:r>
              <a:rPr lang="zh-TW" altLang="en-US"/>
              <a:t>按一下以編輯母片標題樣式</a:t>
            </a:r>
          </a:p>
        </p:txBody>
      </p:sp>
      <p:sp>
        <p:nvSpPr>
          <p:cNvPr id="3" name="日期版面配置區 2">
            <a:extLst>
              <a:ext uri="{FF2B5EF4-FFF2-40B4-BE49-F238E27FC236}">
                <a16:creationId xmlns:a16="http://schemas.microsoft.com/office/drawing/2014/main" id="{66AA55B4-386F-40F2-B66C-3436ADCA0D43}"/>
              </a:ext>
            </a:extLst>
          </p:cNvPr>
          <p:cNvSpPr>
            <a:spLocks noGrp="1"/>
          </p:cNvSpPr>
          <p:nvPr>
            <p:ph type="dt" sz="half" idx="10"/>
          </p:nvPr>
        </p:nvSpPr>
        <p:spPr/>
        <p:txBody>
          <a:bodyPr/>
          <a:lstStyle/>
          <a:p>
            <a:fld id="{09A028A4-4A2F-4527-BEE7-9A9C923853D0}" type="datetime1">
              <a:rPr lang="zh-TW" altLang="en-US" smtClean="0"/>
              <a:t>2020/10/31</a:t>
            </a:fld>
            <a:endParaRPr lang="zh-TW" altLang="en-US"/>
          </a:p>
        </p:txBody>
      </p:sp>
      <p:sp>
        <p:nvSpPr>
          <p:cNvPr id="4" name="頁尾版面配置區 3">
            <a:extLst>
              <a:ext uri="{FF2B5EF4-FFF2-40B4-BE49-F238E27FC236}">
                <a16:creationId xmlns:a16="http://schemas.microsoft.com/office/drawing/2014/main" id="{538D1237-C35F-4E83-B961-E4E206071648}"/>
              </a:ext>
            </a:extLst>
          </p:cNvPr>
          <p:cNvSpPr>
            <a:spLocks noGrp="1"/>
          </p:cNvSpPr>
          <p:nvPr>
            <p:ph type="ftr" sz="quarter" idx="11"/>
          </p:nvPr>
        </p:nvSpPr>
        <p:spPr/>
        <p:txBody>
          <a:bodyPr/>
          <a:lstStyle/>
          <a:p>
            <a:endParaRPr lang="zh-TW" altLang="en-US"/>
          </a:p>
        </p:txBody>
      </p:sp>
      <p:sp>
        <p:nvSpPr>
          <p:cNvPr id="5" name="投影片編號版面配置區 4">
            <a:extLst>
              <a:ext uri="{FF2B5EF4-FFF2-40B4-BE49-F238E27FC236}">
                <a16:creationId xmlns:a16="http://schemas.microsoft.com/office/drawing/2014/main" id="{D2ABB27E-A28A-4A1D-84C9-A7F93952FBBA}"/>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4139081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a:extLst>
              <a:ext uri="{FF2B5EF4-FFF2-40B4-BE49-F238E27FC236}">
                <a16:creationId xmlns:a16="http://schemas.microsoft.com/office/drawing/2014/main" id="{050E66B1-C5FE-46DE-A56B-67CF20A6979D}"/>
              </a:ext>
            </a:extLst>
          </p:cNvPr>
          <p:cNvSpPr>
            <a:spLocks noGrp="1"/>
          </p:cNvSpPr>
          <p:nvPr>
            <p:ph type="dt" sz="half" idx="10"/>
          </p:nvPr>
        </p:nvSpPr>
        <p:spPr/>
        <p:txBody>
          <a:bodyPr/>
          <a:lstStyle/>
          <a:p>
            <a:fld id="{2CC5BA8D-B276-4007-9C2B-CDB4CF52E5E4}" type="datetime1">
              <a:rPr lang="zh-TW" altLang="en-US" smtClean="0"/>
              <a:t>2020/10/31</a:t>
            </a:fld>
            <a:endParaRPr lang="zh-TW" altLang="en-US"/>
          </a:p>
        </p:txBody>
      </p:sp>
      <p:sp>
        <p:nvSpPr>
          <p:cNvPr id="3" name="頁尾版面配置區 2">
            <a:extLst>
              <a:ext uri="{FF2B5EF4-FFF2-40B4-BE49-F238E27FC236}">
                <a16:creationId xmlns:a16="http://schemas.microsoft.com/office/drawing/2014/main" id="{76088EE7-4D46-47B5-A828-7F24C7E41A9D}"/>
              </a:ext>
            </a:extLst>
          </p:cNvPr>
          <p:cNvSpPr>
            <a:spLocks noGrp="1"/>
          </p:cNvSpPr>
          <p:nvPr>
            <p:ph type="ftr" sz="quarter" idx="11"/>
          </p:nvPr>
        </p:nvSpPr>
        <p:spPr/>
        <p:txBody>
          <a:bodyPr/>
          <a:lstStyle/>
          <a:p>
            <a:endParaRPr lang="zh-TW" altLang="en-US"/>
          </a:p>
        </p:txBody>
      </p:sp>
      <p:sp>
        <p:nvSpPr>
          <p:cNvPr id="4" name="投影片編號版面配置區 3">
            <a:extLst>
              <a:ext uri="{FF2B5EF4-FFF2-40B4-BE49-F238E27FC236}">
                <a16:creationId xmlns:a16="http://schemas.microsoft.com/office/drawing/2014/main" id="{212A2FC9-F8DC-4DF6-82E3-45EFB745CA9E}"/>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360534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AB24B53-CD44-4909-9003-801621707D63}"/>
              </a:ext>
            </a:extLst>
          </p:cNvPr>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內容版面配置區 2">
            <a:extLst>
              <a:ext uri="{FF2B5EF4-FFF2-40B4-BE49-F238E27FC236}">
                <a16:creationId xmlns:a16="http://schemas.microsoft.com/office/drawing/2014/main" id="{0792F1C9-A627-4D4D-B25A-548F75A85B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a:extLst>
              <a:ext uri="{FF2B5EF4-FFF2-40B4-BE49-F238E27FC236}">
                <a16:creationId xmlns:a16="http://schemas.microsoft.com/office/drawing/2014/main" id="{184F77B1-B676-470A-8E3A-4DEA57DD18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a:extLst>
              <a:ext uri="{FF2B5EF4-FFF2-40B4-BE49-F238E27FC236}">
                <a16:creationId xmlns:a16="http://schemas.microsoft.com/office/drawing/2014/main" id="{7E806671-DF13-49AA-947C-60B69ABF1536}"/>
              </a:ext>
            </a:extLst>
          </p:cNvPr>
          <p:cNvSpPr>
            <a:spLocks noGrp="1"/>
          </p:cNvSpPr>
          <p:nvPr>
            <p:ph type="dt" sz="half" idx="10"/>
          </p:nvPr>
        </p:nvSpPr>
        <p:spPr/>
        <p:txBody>
          <a:bodyPr/>
          <a:lstStyle/>
          <a:p>
            <a:fld id="{8AC1A17D-C8C2-4215-934A-01BA345F4D91}" type="datetime1">
              <a:rPr lang="zh-TW" altLang="en-US" smtClean="0"/>
              <a:t>2020/10/31</a:t>
            </a:fld>
            <a:endParaRPr lang="zh-TW" altLang="en-US"/>
          </a:p>
        </p:txBody>
      </p:sp>
      <p:sp>
        <p:nvSpPr>
          <p:cNvPr id="6" name="頁尾版面配置區 5">
            <a:extLst>
              <a:ext uri="{FF2B5EF4-FFF2-40B4-BE49-F238E27FC236}">
                <a16:creationId xmlns:a16="http://schemas.microsoft.com/office/drawing/2014/main" id="{820FD0CD-30F0-4392-A8FC-7C09CA7C7D92}"/>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5D56C67F-2534-4B0F-9A5D-526282A513E9}"/>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1718866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56565C0-DA31-48FF-9C29-D1F42053D26E}"/>
              </a:ext>
            </a:extLst>
          </p:cNvPr>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圖片版面配置區 2">
            <a:extLst>
              <a:ext uri="{FF2B5EF4-FFF2-40B4-BE49-F238E27FC236}">
                <a16:creationId xmlns:a16="http://schemas.microsoft.com/office/drawing/2014/main" id="{EDA9462E-C040-4A6D-8170-2C81A55C8A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a:extLst>
              <a:ext uri="{FF2B5EF4-FFF2-40B4-BE49-F238E27FC236}">
                <a16:creationId xmlns:a16="http://schemas.microsoft.com/office/drawing/2014/main" id="{21869DDB-E121-4818-A721-7584C4890C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a:extLst>
              <a:ext uri="{FF2B5EF4-FFF2-40B4-BE49-F238E27FC236}">
                <a16:creationId xmlns:a16="http://schemas.microsoft.com/office/drawing/2014/main" id="{2BBAEBF2-B30F-46E3-8DEC-6A7E88C6D097}"/>
              </a:ext>
            </a:extLst>
          </p:cNvPr>
          <p:cNvSpPr>
            <a:spLocks noGrp="1"/>
          </p:cNvSpPr>
          <p:nvPr>
            <p:ph type="dt" sz="half" idx="10"/>
          </p:nvPr>
        </p:nvSpPr>
        <p:spPr/>
        <p:txBody>
          <a:bodyPr/>
          <a:lstStyle/>
          <a:p>
            <a:fld id="{A79FFFD5-4E22-45CA-83B7-19C631F55503}" type="datetime1">
              <a:rPr lang="zh-TW" altLang="en-US" smtClean="0"/>
              <a:t>2020/10/31</a:t>
            </a:fld>
            <a:endParaRPr lang="zh-TW" altLang="en-US"/>
          </a:p>
        </p:txBody>
      </p:sp>
      <p:sp>
        <p:nvSpPr>
          <p:cNvPr id="6" name="頁尾版面配置區 5">
            <a:extLst>
              <a:ext uri="{FF2B5EF4-FFF2-40B4-BE49-F238E27FC236}">
                <a16:creationId xmlns:a16="http://schemas.microsoft.com/office/drawing/2014/main" id="{2D88BC4D-8F3E-4243-94BE-77AB9949BF4D}"/>
              </a:ext>
            </a:extLst>
          </p:cNvPr>
          <p:cNvSpPr>
            <a:spLocks noGrp="1"/>
          </p:cNvSpPr>
          <p:nvPr>
            <p:ph type="ftr" sz="quarter" idx="11"/>
          </p:nvPr>
        </p:nvSpPr>
        <p:spPr/>
        <p:txBody>
          <a:bodyPr/>
          <a:lstStyle/>
          <a:p>
            <a:endParaRPr lang="zh-TW" altLang="en-US"/>
          </a:p>
        </p:txBody>
      </p:sp>
      <p:sp>
        <p:nvSpPr>
          <p:cNvPr id="7" name="投影片編號版面配置區 6">
            <a:extLst>
              <a:ext uri="{FF2B5EF4-FFF2-40B4-BE49-F238E27FC236}">
                <a16:creationId xmlns:a16="http://schemas.microsoft.com/office/drawing/2014/main" id="{0CC5F560-4B40-4948-B77A-8A6F63A66320}"/>
              </a:ext>
            </a:extLst>
          </p:cNvPr>
          <p:cNvSpPr>
            <a:spLocks noGrp="1"/>
          </p:cNvSpPr>
          <p:nvPr>
            <p:ph type="sldNum" sz="quarter" idx="12"/>
          </p:nvPr>
        </p:nvSpPr>
        <p:spPr/>
        <p:txBody>
          <a:body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33878109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a:extLst>
              <a:ext uri="{FF2B5EF4-FFF2-40B4-BE49-F238E27FC236}">
                <a16:creationId xmlns:a16="http://schemas.microsoft.com/office/drawing/2014/main" id="{923780C3-960D-4C7B-BBD9-E76068E014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a:extLst>
              <a:ext uri="{FF2B5EF4-FFF2-40B4-BE49-F238E27FC236}">
                <a16:creationId xmlns:a16="http://schemas.microsoft.com/office/drawing/2014/main" id="{E7F9615A-83EF-4B15-B1D5-115EC7DCEB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89243B92-D884-4514-B4E7-8CDEE52DEA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F9DA09-8805-4FC8-835B-6AAE7F272E5B}" type="datetime1">
              <a:rPr lang="zh-TW" altLang="en-US" smtClean="0"/>
              <a:t>2020/10/31</a:t>
            </a:fld>
            <a:endParaRPr lang="zh-TW" altLang="en-US"/>
          </a:p>
        </p:txBody>
      </p:sp>
      <p:sp>
        <p:nvSpPr>
          <p:cNvPr id="5" name="頁尾版面配置區 4">
            <a:extLst>
              <a:ext uri="{FF2B5EF4-FFF2-40B4-BE49-F238E27FC236}">
                <a16:creationId xmlns:a16="http://schemas.microsoft.com/office/drawing/2014/main" id="{BCFB8FE7-B4E6-486A-9BB0-611AC7FB0C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a:extLst>
              <a:ext uri="{FF2B5EF4-FFF2-40B4-BE49-F238E27FC236}">
                <a16:creationId xmlns:a16="http://schemas.microsoft.com/office/drawing/2014/main" id="{DEE6FE2D-2370-41DF-B41B-CAAA66C599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68618C-FDDC-4BF1-AE8B-44FA14D1CC91}" type="slidenum">
              <a:rPr lang="zh-TW" altLang="en-US" smtClean="0"/>
              <a:t>‹#›</a:t>
            </a:fld>
            <a:endParaRPr lang="zh-TW" altLang="en-US"/>
          </a:p>
        </p:txBody>
      </p:sp>
    </p:spTree>
    <p:extLst>
      <p:ext uri="{BB962C8B-B14F-4D97-AF65-F5344CB8AC3E}">
        <p14:creationId xmlns:p14="http://schemas.microsoft.com/office/powerpoint/2010/main" val="41712876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33.png"/><Relationship Id="rId3" Type="http://schemas.microsoft.com/office/2007/relationships/media" Target="../media/media2.mp4"/><Relationship Id="rId7" Type="http://schemas.openxmlformats.org/officeDocument/2006/relationships/image" Target="../media/image32.pn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31.png"/><Relationship Id="rId5" Type="http://schemas.openxmlformats.org/officeDocument/2006/relationships/slideLayout" Target="../slideLayouts/slideLayout2.xml"/><Relationship Id="rId4" Type="http://schemas.openxmlformats.org/officeDocument/2006/relationships/video" Target="../media/media2.mp4"/><Relationship Id="rId9"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DD41619-EB74-4C7C-BF4F-7906A06E1782}"/>
              </a:ext>
            </a:extLst>
          </p:cNvPr>
          <p:cNvSpPr>
            <a:spLocks noGrp="1"/>
          </p:cNvSpPr>
          <p:nvPr>
            <p:ph type="ctrTitle"/>
          </p:nvPr>
        </p:nvSpPr>
        <p:spPr/>
        <p:txBody>
          <a:bodyPr>
            <a:normAutofit fontScale="90000"/>
          </a:bodyPr>
          <a:lstStyle/>
          <a:p>
            <a:r>
              <a:rPr lang="en-US" altLang="zh-TW" dirty="0"/>
              <a:t>Optimizing Network Structure for 3D Human Pose Estimation</a:t>
            </a:r>
            <a:endParaRPr lang="zh-TW" altLang="en-US" dirty="0"/>
          </a:p>
        </p:txBody>
      </p:sp>
      <p:sp>
        <p:nvSpPr>
          <p:cNvPr id="3" name="副標題 2">
            <a:extLst>
              <a:ext uri="{FF2B5EF4-FFF2-40B4-BE49-F238E27FC236}">
                <a16:creationId xmlns:a16="http://schemas.microsoft.com/office/drawing/2014/main" id="{3E756552-CBB7-4C4A-8442-7BB997834014}"/>
              </a:ext>
            </a:extLst>
          </p:cNvPr>
          <p:cNvSpPr>
            <a:spLocks noGrp="1"/>
          </p:cNvSpPr>
          <p:nvPr>
            <p:ph type="subTitle" idx="1"/>
          </p:nvPr>
        </p:nvSpPr>
        <p:spPr>
          <a:xfrm>
            <a:off x="1524000" y="3602038"/>
            <a:ext cx="9144000" cy="2471591"/>
          </a:xfrm>
        </p:spPr>
        <p:txBody>
          <a:bodyPr>
            <a:normAutofit fontScale="85000" lnSpcReduction="20000"/>
          </a:bodyPr>
          <a:lstStyle/>
          <a:p>
            <a:r>
              <a:rPr lang="en-US" altLang="zh-TW" dirty="0"/>
              <a:t>Hai Ci</a:t>
            </a:r>
            <a:r>
              <a:rPr lang="en-US" altLang="zh-TW" baseline="30000" dirty="0"/>
              <a:t>1</a:t>
            </a:r>
            <a:r>
              <a:rPr lang="en-US" altLang="zh-TW" dirty="0"/>
              <a:t> , </a:t>
            </a:r>
            <a:r>
              <a:rPr lang="en-US" altLang="zh-TW" dirty="0" err="1"/>
              <a:t>Chunyu</a:t>
            </a:r>
            <a:r>
              <a:rPr lang="en-US" altLang="zh-TW" dirty="0"/>
              <a:t> Wang</a:t>
            </a:r>
            <a:r>
              <a:rPr lang="en-US" altLang="zh-TW" baseline="30000" dirty="0"/>
              <a:t>2</a:t>
            </a:r>
            <a:r>
              <a:rPr lang="en-US" altLang="zh-TW" dirty="0"/>
              <a:t> , </a:t>
            </a:r>
            <a:r>
              <a:rPr lang="en-US" altLang="zh-TW" dirty="0" err="1"/>
              <a:t>Xiaoxuan</a:t>
            </a:r>
            <a:r>
              <a:rPr lang="en-US" altLang="zh-TW" dirty="0"/>
              <a:t> Ma</a:t>
            </a:r>
            <a:r>
              <a:rPr lang="en-US" altLang="zh-TW" baseline="30000" dirty="0"/>
              <a:t>1</a:t>
            </a:r>
            <a:r>
              <a:rPr lang="en-US" altLang="zh-TW" dirty="0"/>
              <a:t> , and </a:t>
            </a:r>
            <a:r>
              <a:rPr lang="en-US" altLang="zh-TW" dirty="0" err="1"/>
              <a:t>Yizhou</a:t>
            </a:r>
            <a:r>
              <a:rPr lang="en-US" altLang="zh-TW" dirty="0"/>
              <a:t> Wang</a:t>
            </a:r>
            <a:r>
              <a:rPr lang="en-US" altLang="zh-TW" baseline="30000" dirty="0"/>
              <a:t>1,3,4</a:t>
            </a:r>
            <a:r>
              <a:rPr lang="en-US" altLang="zh-TW" dirty="0"/>
              <a:t> </a:t>
            </a:r>
          </a:p>
          <a:p>
            <a:r>
              <a:rPr lang="en-US" altLang="zh-TW" baseline="30000" dirty="0"/>
              <a:t>1</a:t>
            </a:r>
            <a:r>
              <a:rPr lang="en-US" altLang="zh-TW" dirty="0"/>
              <a:t>Computer Science Dept., Peking University</a:t>
            </a:r>
          </a:p>
          <a:p>
            <a:r>
              <a:rPr lang="en-US" altLang="zh-TW" baseline="30000" dirty="0"/>
              <a:t>2</a:t>
            </a:r>
            <a:r>
              <a:rPr lang="en-US" altLang="zh-TW" dirty="0"/>
              <a:t>Microsoft Research, Asia</a:t>
            </a:r>
          </a:p>
          <a:p>
            <a:r>
              <a:rPr lang="en-US" altLang="zh-TW" baseline="30000" dirty="0"/>
              <a:t>3</a:t>
            </a:r>
            <a:r>
              <a:rPr lang="en-US" altLang="zh-TW" dirty="0"/>
              <a:t>Deepwise AI Lab</a:t>
            </a:r>
          </a:p>
          <a:p>
            <a:r>
              <a:rPr lang="en-US" altLang="zh-TW" baseline="30000" dirty="0"/>
              <a:t>4</a:t>
            </a:r>
            <a:r>
              <a:rPr lang="en-US" altLang="zh-TW" dirty="0"/>
              <a:t>Peng Cheng Laboratory</a:t>
            </a:r>
          </a:p>
          <a:p>
            <a:endParaRPr lang="en-US" altLang="zh-TW" dirty="0"/>
          </a:p>
          <a:p>
            <a:r>
              <a:rPr lang="en-US" altLang="zh-TW" b="1" dirty="0"/>
              <a:t>ICCV 2019</a:t>
            </a:r>
            <a:endParaRPr lang="zh-TW" altLang="en-US" b="1" dirty="0"/>
          </a:p>
        </p:txBody>
      </p:sp>
      <p:sp>
        <p:nvSpPr>
          <p:cNvPr id="4" name="投影片編號版面配置區 3">
            <a:extLst>
              <a:ext uri="{FF2B5EF4-FFF2-40B4-BE49-F238E27FC236}">
                <a16:creationId xmlns:a16="http://schemas.microsoft.com/office/drawing/2014/main" id="{A729FBE7-D4DA-44A9-B3BC-8001D5804E9D}"/>
              </a:ext>
            </a:extLst>
          </p:cNvPr>
          <p:cNvSpPr>
            <a:spLocks noGrp="1"/>
          </p:cNvSpPr>
          <p:nvPr>
            <p:ph type="sldNum" sz="quarter" idx="12"/>
          </p:nvPr>
        </p:nvSpPr>
        <p:spPr/>
        <p:txBody>
          <a:bodyPr/>
          <a:lstStyle/>
          <a:p>
            <a:fld id="{C768618C-FDDC-4BF1-AE8B-44FA14D1CC91}" type="slidenum">
              <a:rPr lang="zh-TW" altLang="en-US" smtClean="0"/>
              <a:t>1</a:t>
            </a:fld>
            <a:endParaRPr lang="zh-TW" altLang="en-US"/>
          </a:p>
        </p:txBody>
      </p:sp>
    </p:spTree>
    <p:extLst>
      <p:ext uri="{BB962C8B-B14F-4D97-AF65-F5344CB8AC3E}">
        <p14:creationId xmlns:p14="http://schemas.microsoft.com/office/powerpoint/2010/main" val="4053712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4AB000E-5581-4953-BF17-4EB5E2093F71}"/>
              </a:ext>
            </a:extLst>
          </p:cNvPr>
          <p:cNvSpPr>
            <a:spLocks noGrp="1"/>
          </p:cNvSpPr>
          <p:nvPr>
            <p:ph type="title"/>
          </p:nvPr>
        </p:nvSpPr>
        <p:spPr/>
        <p:txBody>
          <a:bodyPr/>
          <a:lstStyle/>
          <a:p>
            <a:r>
              <a:rPr lang="en-US" altLang="zh-TW" dirty="0"/>
              <a:t>Graph Convolutional Network (GCN)</a:t>
            </a:r>
            <a:endParaRPr lang="zh-TW" altLang="en-US" dirty="0"/>
          </a:p>
        </p:txBody>
      </p:sp>
      <p:sp>
        <p:nvSpPr>
          <p:cNvPr id="3" name="內容版面配置區 2">
            <a:extLst>
              <a:ext uri="{FF2B5EF4-FFF2-40B4-BE49-F238E27FC236}">
                <a16:creationId xmlns:a16="http://schemas.microsoft.com/office/drawing/2014/main" id="{2C34291E-2397-4E5F-8F2E-A29BCBD0B47B}"/>
              </a:ext>
            </a:extLst>
          </p:cNvPr>
          <p:cNvSpPr>
            <a:spLocks noGrp="1"/>
          </p:cNvSpPr>
          <p:nvPr>
            <p:ph idx="1"/>
          </p:nvPr>
        </p:nvSpPr>
        <p:spPr/>
        <p:txBody>
          <a:bodyPr/>
          <a:lstStyle/>
          <a:p>
            <a:r>
              <a:rPr lang="en-US" altLang="zh-TW" dirty="0"/>
              <a:t>Spatial Domain</a:t>
            </a:r>
          </a:p>
          <a:p>
            <a:endParaRPr lang="en-US" altLang="zh-TW" dirty="0"/>
          </a:p>
          <a:p>
            <a:endParaRPr lang="en-US" altLang="zh-TW" dirty="0"/>
          </a:p>
          <a:p>
            <a:endParaRPr lang="en-US" altLang="zh-TW" dirty="0"/>
          </a:p>
          <a:p>
            <a:endParaRPr lang="en-US" altLang="zh-TW" dirty="0"/>
          </a:p>
          <a:p>
            <a:r>
              <a:rPr lang="en-US" altLang="zh-TW" dirty="0"/>
              <a:t>Spectral Domain</a:t>
            </a:r>
            <a:endParaRPr lang="zh-TW" altLang="en-US" dirty="0"/>
          </a:p>
        </p:txBody>
      </p:sp>
      <p:pic>
        <p:nvPicPr>
          <p:cNvPr id="4" name="圖片 3">
            <a:extLst>
              <a:ext uri="{FF2B5EF4-FFF2-40B4-BE49-F238E27FC236}">
                <a16:creationId xmlns:a16="http://schemas.microsoft.com/office/drawing/2014/main" id="{D8D085D7-DC8D-4A84-8BB4-D3D1B59E7D0A}"/>
              </a:ext>
            </a:extLst>
          </p:cNvPr>
          <p:cNvPicPr>
            <a:picLocks noChangeAspect="1"/>
          </p:cNvPicPr>
          <p:nvPr/>
        </p:nvPicPr>
        <p:blipFill>
          <a:blip r:embed="rId2"/>
          <a:stretch>
            <a:fillRect/>
          </a:stretch>
        </p:blipFill>
        <p:spPr>
          <a:xfrm>
            <a:off x="3917446" y="1825625"/>
            <a:ext cx="7661782" cy="1912633"/>
          </a:xfrm>
          <a:prstGeom prst="rect">
            <a:avLst/>
          </a:prstGeom>
        </p:spPr>
      </p:pic>
      <p:pic>
        <p:nvPicPr>
          <p:cNvPr id="5" name="圖片 4">
            <a:extLst>
              <a:ext uri="{FF2B5EF4-FFF2-40B4-BE49-F238E27FC236}">
                <a16:creationId xmlns:a16="http://schemas.microsoft.com/office/drawing/2014/main" id="{1B54F4FC-0E81-4D10-94D5-006ADC357B3D}"/>
              </a:ext>
            </a:extLst>
          </p:cNvPr>
          <p:cNvPicPr>
            <a:picLocks noChangeAspect="1"/>
          </p:cNvPicPr>
          <p:nvPr/>
        </p:nvPicPr>
        <p:blipFill>
          <a:blip r:embed="rId3"/>
          <a:stretch>
            <a:fillRect/>
          </a:stretch>
        </p:blipFill>
        <p:spPr>
          <a:xfrm>
            <a:off x="4664132" y="4156775"/>
            <a:ext cx="6168410" cy="2270740"/>
          </a:xfrm>
          <a:prstGeom prst="rect">
            <a:avLst/>
          </a:prstGeom>
        </p:spPr>
      </p:pic>
      <p:sp>
        <p:nvSpPr>
          <p:cNvPr id="6" name="投影片編號版面配置區 5">
            <a:extLst>
              <a:ext uri="{FF2B5EF4-FFF2-40B4-BE49-F238E27FC236}">
                <a16:creationId xmlns:a16="http://schemas.microsoft.com/office/drawing/2014/main" id="{25027F29-79F9-475E-8112-057F39A9FA5D}"/>
              </a:ext>
            </a:extLst>
          </p:cNvPr>
          <p:cNvSpPr>
            <a:spLocks noGrp="1"/>
          </p:cNvSpPr>
          <p:nvPr>
            <p:ph type="sldNum" sz="quarter" idx="12"/>
          </p:nvPr>
        </p:nvSpPr>
        <p:spPr/>
        <p:txBody>
          <a:bodyPr/>
          <a:lstStyle/>
          <a:p>
            <a:fld id="{C768618C-FDDC-4BF1-AE8B-44FA14D1CC91}" type="slidenum">
              <a:rPr lang="zh-TW" altLang="en-US" smtClean="0"/>
              <a:t>10</a:t>
            </a:fld>
            <a:endParaRPr lang="zh-TW" altLang="en-US"/>
          </a:p>
        </p:txBody>
      </p:sp>
    </p:spTree>
    <p:extLst>
      <p:ext uri="{BB962C8B-B14F-4D97-AF65-F5344CB8AC3E}">
        <p14:creationId xmlns:p14="http://schemas.microsoft.com/office/powerpoint/2010/main" val="3301926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BC1DD33-CB98-4788-8C74-29867B849CBD}"/>
              </a:ext>
            </a:extLst>
          </p:cNvPr>
          <p:cNvSpPr>
            <a:spLocks noGrp="1"/>
          </p:cNvSpPr>
          <p:nvPr>
            <p:ph type="title"/>
          </p:nvPr>
        </p:nvSpPr>
        <p:spPr/>
        <p:txBody>
          <a:bodyPr/>
          <a:lstStyle/>
          <a:p>
            <a:r>
              <a:rPr lang="en-US" altLang="zh-TW" dirty="0"/>
              <a:t>Graph Convolutional Network (GCN)</a:t>
            </a:r>
            <a:endParaRPr lang="zh-TW" altLang="en-US" dirty="0"/>
          </a:p>
        </p:txBody>
      </p:sp>
      <p:sp>
        <p:nvSpPr>
          <p:cNvPr id="3" name="內容版面配置區 2">
            <a:extLst>
              <a:ext uri="{FF2B5EF4-FFF2-40B4-BE49-F238E27FC236}">
                <a16:creationId xmlns:a16="http://schemas.microsoft.com/office/drawing/2014/main" id="{000EB113-2D22-49ED-B4B7-30E07DFDDCA4}"/>
              </a:ext>
            </a:extLst>
          </p:cNvPr>
          <p:cNvSpPr>
            <a:spLocks noGrp="1"/>
          </p:cNvSpPr>
          <p:nvPr>
            <p:ph idx="1"/>
          </p:nvPr>
        </p:nvSpPr>
        <p:spPr/>
        <p:txBody>
          <a:bodyPr/>
          <a:lstStyle/>
          <a:p>
            <a:endParaRPr lang="zh-TW" altLang="en-US" dirty="0"/>
          </a:p>
        </p:txBody>
      </p:sp>
      <p:pic>
        <p:nvPicPr>
          <p:cNvPr id="3074" name="Picture 2" descr="https://note.youdao.com/yws/api/personal/file/WEBdd79317327e3fcc627b8820c45ad637a?method=download&amp;shareKey=ba48914077f85c3a9f4c69cfa1cf76d0">
            <a:extLst>
              <a:ext uri="{FF2B5EF4-FFF2-40B4-BE49-F238E27FC236}">
                <a16:creationId xmlns:a16="http://schemas.microsoft.com/office/drawing/2014/main" id="{131D13B9-0D70-437A-AF69-7F844864D4F6}"/>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17873" y="2006600"/>
            <a:ext cx="4478028" cy="44862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note.youdao.com/yws/api/personal/file/WEBa89a80209fe371236734caf9339ac463?method=download&amp;shareKey=7ecdc356f6415b28a9c41383cd2c0bc2">
            <a:extLst>
              <a:ext uri="{FF2B5EF4-FFF2-40B4-BE49-F238E27FC236}">
                <a16:creationId xmlns:a16="http://schemas.microsoft.com/office/drawing/2014/main" id="{AEEFB74F-795C-4017-A50B-D768BF02C87F}"/>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429000"/>
            <a:ext cx="5577977" cy="1752057"/>
          </a:xfrm>
          <a:prstGeom prst="rect">
            <a:avLst/>
          </a:prstGeom>
          <a:noFill/>
          <a:extLst>
            <a:ext uri="{909E8E84-426E-40DD-AFC4-6F175D3DCCD1}">
              <a14:hiddenFill xmlns:a14="http://schemas.microsoft.com/office/drawing/2010/main">
                <a:solidFill>
                  <a:srgbClr val="FFFFFF"/>
                </a:solidFill>
              </a14:hiddenFill>
            </a:ext>
          </a:extLst>
        </p:spPr>
      </p:pic>
      <p:sp>
        <p:nvSpPr>
          <p:cNvPr id="4" name="文字方塊 3">
            <a:extLst>
              <a:ext uri="{FF2B5EF4-FFF2-40B4-BE49-F238E27FC236}">
                <a16:creationId xmlns:a16="http://schemas.microsoft.com/office/drawing/2014/main" id="{625CCDDB-9D9A-4516-9943-96DE08293D65}"/>
              </a:ext>
            </a:extLst>
          </p:cNvPr>
          <p:cNvSpPr txBox="1"/>
          <p:nvPr/>
        </p:nvSpPr>
        <p:spPr>
          <a:xfrm>
            <a:off x="6327495" y="0"/>
            <a:ext cx="5979694" cy="369332"/>
          </a:xfrm>
          <a:prstGeom prst="rect">
            <a:avLst/>
          </a:prstGeom>
          <a:noFill/>
        </p:spPr>
        <p:txBody>
          <a:bodyPr wrap="square" rtlCol="0">
            <a:spAutoFit/>
          </a:bodyPr>
          <a:lstStyle/>
          <a:p>
            <a:r>
              <a:rPr lang="en-US" altLang="zh-TW" dirty="0"/>
              <a:t>https://blog.csdn.net/yyl424525/article/details/100058264</a:t>
            </a:r>
            <a:endParaRPr lang="zh-TW" altLang="en-US" dirty="0"/>
          </a:p>
        </p:txBody>
      </p:sp>
      <p:sp>
        <p:nvSpPr>
          <p:cNvPr id="5" name="投影片編號版面配置區 4">
            <a:extLst>
              <a:ext uri="{FF2B5EF4-FFF2-40B4-BE49-F238E27FC236}">
                <a16:creationId xmlns:a16="http://schemas.microsoft.com/office/drawing/2014/main" id="{DE382BE3-A71A-40EF-BD20-B21E719D7646}"/>
              </a:ext>
            </a:extLst>
          </p:cNvPr>
          <p:cNvSpPr>
            <a:spLocks noGrp="1"/>
          </p:cNvSpPr>
          <p:nvPr>
            <p:ph type="sldNum" sz="quarter" idx="12"/>
          </p:nvPr>
        </p:nvSpPr>
        <p:spPr/>
        <p:txBody>
          <a:bodyPr/>
          <a:lstStyle/>
          <a:p>
            <a:fld id="{C768618C-FDDC-4BF1-AE8B-44FA14D1CC91}" type="slidenum">
              <a:rPr lang="zh-TW" altLang="en-US" smtClean="0"/>
              <a:t>11</a:t>
            </a:fld>
            <a:endParaRPr lang="zh-TW" altLang="en-US"/>
          </a:p>
        </p:txBody>
      </p:sp>
    </p:spTree>
    <p:extLst>
      <p:ext uri="{BB962C8B-B14F-4D97-AF65-F5344CB8AC3E}">
        <p14:creationId xmlns:p14="http://schemas.microsoft.com/office/powerpoint/2010/main" val="2273839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0B8EF94-4F93-4EE3-9FBC-1A314D98DFB6}"/>
              </a:ext>
            </a:extLst>
          </p:cNvPr>
          <p:cNvSpPr>
            <a:spLocks noGrp="1"/>
          </p:cNvSpPr>
          <p:nvPr>
            <p:ph type="title"/>
          </p:nvPr>
        </p:nvSpPr>
        <p:spPr/>
        <p:txBody>
          <a:bodyPr/>
          <a:lstStyle/>
          <a:p>
            <a:r>
              <a:rPr lang="en-US" altLang="zh-TW" dirty="0"/>
              <a:t>Graph Convolutional Network (GCN)</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24EDCB79-0B8D-45E6-BF6F-00C53E58EBD6}"/>
                  </a:ext>
                </a:extLst>
              </p:cNvPr>
              <p:cNvSpPr>
                <a:spLocks noGrp="1"/>
              </p:cNvSpPr>
              <p:nvPr>
                <p:ph idx="1"/>
              </p:nvPr>
            </p:nvSpPr>
            <p:spPr>
              <a:xfrm>
                <a:off x="838200" y="1825624"/>
                <a:ext cx="10515600" cy="5032375"/>
              </a:xfrm>
            </p:spPr>
            <p:txBody>
              <a:bodyPr>
                <a:normAutofit/>
              </a:bodyPr>
              <a:lstStyle/>
              <a:p>
                <a:r>
                  <a:rPr lang="en-US" altLang="zh-TW" dirty="0"/>
                  <a:t>For any graph:</a:t>
                </a:r>
                <a:r>
                  <a:rPr lang="zh-TW" altLang="en-US" dirty="0"/>
                  <a:t> </a:t>
                </a:r>
                <a:endParaRPr lang="en-US" altLang="zh-TW" dirty="0"/>
              </a:p>
              <a:p>
                <a:pPr lvl="1"/>
                <a:r>
                  <a:rPr lang="en-US" altLang="zh-TW" b="0" dirty="0"/>
                  <a:t>Graph: </a:t>
                </a:r>
                <a14:m>
                  <m:oMath xmlns:m="http://schemas.openxmlformats.org/officeDocument/2006/math">
                    <m:r>
                      <a:rPr lang="en-US" altLang="zh-TW" b="0" i="1" smtClean="0">
                        <a:latin typeface="Cambria Math" panose="02040503050406030204" pitchFamily="18" charset="0"/>
                      </a:rPr>
                      <m:t>𝐺</m:t>
                    </m:r>
                    <m:r>
                      <a:rPr lang="en-US" altLang="zh-TW" b="0" i="1" smtClean="0">
                        <a:latin typeface="Cambria Math" panose="02040503050406030204" pitchFamily="18" charset="0"/>
                      </a:rPr>
                      <m:t>=</m:t>
                    </m:r>
                    <m:d>
                      <m:dPr>
                        <m:ctrlPr>
                          <a:rPr lang="en-US" altLang="zh-TW" b="0" i="1" smtClean="0">
                            <a:latin typeface="Cambria Math" panose="02040503050406030204" pitchFamily="18" charset="0"/>
                          </a:rPr>
                        </m:ctrlPr>
                      </m:dPr>
                      <m:e>
                        <m:r>
                          <a:rPr lang="en-US" altLang="zh-TW" b="0" i="1" smtClean="0">
                            <a:latin typeface="Cambria Math" panose="02040503050406030204" pitchFamily="18" charset="0"/>
                          </a:rPr>
                          <m:t>𝑉</m:t>
                        </m:r>
                        <m:r>
                          <a:rPr lang="en-US" altLang="zh-TW" b="0" i="1" smtClean="0">
                            <a:latin typeface="Cambria Math" panose="02040503050406030204" pitchFamily="18" charset="0"/>
                          </a:rPr>
                          <m:t>, </m:t>
                        </m:r>
                        <m:r>
                          <a:rPr lang="en-US" altLang="zh-TW" b="0" i="1" smtClean="0">
                            <a:latin typeface="Cambria Math" panose="02040503050406030204" pitchFamily="18" charset="0"/>
                          </a:rPr>
                          <m:t>𝐸</m:t>
                        </m:r>
                      </m:e>
                    </m:d>
                  </m:oMath>
                </a14:m>
                <a:endParaRPr lang="en-US" altLang="zh-TW" b="0" dirty="0"/>
              </a:p>
              <a:p>
                <a:pPr lvl="1"/>
                <a:r>
                  <a:rPr lang="en-US" altLang="zh-TW" dirty="0"/>
                  <a:t>Laplacian Matrix:</a:t>
                </a:r>
                <a:endParaRPr lang="en-US" altLang="zh-TW" b="0" i="1" dirty="0">
                  <a:latin typeface="Cambria Math" panose="02040503050406030204" pitchFamily="18" charset="0"/>
                </a:endParaRPr>
              </a:p>
              <a:p>
                <a:pPr lvl="2"/>
                <a14:m>
                  <m:oMath xmlns:m="http://schemas.openxmlformats.org/officeDocument/2006/math">
                    <m:r>
                      <a:rPr lang="en-US" altLang="zh-TW" b="0" i="1" smtClean="0">
                        <a:latin typeface="Cambria Math" panose="02040503050406030204" pitchFamily="18" charset="0"/>
                      </a:rPr>
                      <m:t>𝐿</m:t>
                    </m:r>
                    <m:r>
                      <a:rPr lang="en-US" altLang="zh-TW" b="0" i="1" smtClean="0">
                        <a:latin typeface="Cambria Math" panose="02040503050406030204" pitchFamily="18" charset="0"/>
                      </a:rPr>
                      <m:t>=</m:t>
                    </m:r>
                    <m:r>
                      <a:rPr lang="en-US" altLang="zh-TW" b="0" i="1" smtClean="0">
                        <a:latin typeface="Cambria Math" panose="02040503050406030204" pitchFamily="18" charset="0"/>
                      </a:rPr>
                      <m:t>𝐷</m:t>
                    </m:r>
                    <m:r>
                      <a:rPr lang="en-US" altLang="zh-TW" b="0" i="1" smtClean="0">
                        <a:latin typeface="Cambria Math" panose="02040503050406030204" pitchFamily="18" charset="0"/>
                      </a:rPr>
                      <m:t>−</m:t>
                    </m:r>
                    <m:r>
                      <a:rPr lang="en-US" altLang="zh-TW" b="0" i="1" smtClean="0">
                        <a:latin typeface="Cambria Math" panose="02040503050406030204" pitchFamily="18" charset="0"/>
                      </a:rPr>
                      <m:t>𝐴</m:t>
                    </m:r>
                  </m:oMath>
                </a14:m>
                <a:endParaRPr lang="en-US" altLang="zh-TW" dirty="0"/>
              </a:p>
              <a:p>
                <a:pPr lvl="2"/>
                <a14:m>
                  <m:oMath xmlns:m="http://schemas.openxmlformats.org/officeDocument/2006/math">
                    <m:r>
                      <a:rPr lang="en-US" altLang="zh-TW" b="0" i="1" smtClean="0">
                        <a:latin typeface="Cambria Math" panose="02040503050406030204" pitchFamily="18" charset="0"/>
                      </a:rPr>
                      <m:t>𝐿</m:t>
                    </m:r>
                    <m:r>
                      <a:rPr lang="en-US" altLang="zh-TW" b="0" i="1" smtClean="0">
                        <a:latin typeface="Cambria Math" panose="02040503050406030204" pitchFamily="18" charset="0"/>
                      </a:rPr>
                      <m:t>=</m:t>
                    </m:r>
                    <m:sSup>
                      <m:sSupPr>
                        <m:ctrlPr>
                          <a:rPr lang="en-US" altLang="zh-TW" i="1">
                            <a:latin typeface="Cambria Math" panose="02040503050406030204" pitchFamily="18" charset="0"/>
                          </a:rPr>
                        </m:ctrlPr>
                      </m:sSupPr>
                      <m:e>
                        <m:r>
                          <a:rPr lang="en-US" altLang="zh-TW" i="1">
                            <a:latin typeface="Cambria Math" panose="02040503050406030204" pitchFamily="18" charset="0"/>
                          </a:rPr>
                          <m:t>𝐷</m:t>
                        </m:r>
                      </m:e>
                      <m:sup>
                        <m:r>
                          <a:rPr lang="en-US" altLang="zh-TW" i="1">
                            <a:latin typeface="Cambria Math" panose="02040503050406030204" pitchFamily="18" charset="0"/>
                          </a:rPr>
                          <m:t>−</m:t>
                        </m:r>
                        <m:f>
                          <m:fPr>
                            <m:ctrlPr>
                              <a:rPr lang="en-US" altLang="zh-TW" i="1">
                                <a:latin typeface="Cambria Math" panose="02040503050406030204" pitchFamily="18" charset="0"/>
                              </a:rPr>
                            </m:ctrlPr>
                          </m:fPr>
                          <m:num>
                            <m:r>
                              <a:rPr lang="en-US" altLang="zh-TW" i="1">
                                <a:latin typeface="Cambria Math" panose="02040503050406030204" pitchFamily="18" charset="0"/>
                              </a:rPr>
                              <m:t>1</m:t>
                            </m:r>
                          </m:num>
                          <m:den>
                            <m:r>
                              <a:rPr lang="en-US" altLang="zh-TW" i="1">
                                <a:latin typeface="Cambria Math" panose="02040503050406030204" pitchFamily="18" charset="0"/>
                              </a:rPr>
                              <m:t>2</m:t>
                            </m:r>
                          </m:den>
                        </m:f>
                      </m:sup>
                    </m:sSup>
                    <m:r>
                      <a:rPr lang="en-US" altLang="zh-TW" b="0" i="1" smtClean="0">
                        <a:latin typeface="Cambria Math" panose="02040503050406030204" pitchFamily="18" charset="0"/>
                      </a:rPr>
                      <m:t>𝐿</m:t>
                    </m:r>
                    <m:sSup>
                      <m:sSupPr>
                        <m:ctrlPr>
                          <a:rPr lang="en-US" altLang="zh-TW" i="1">
                            <a:latin typeface="Cambria Math" panose="02040503050406030204" pitchFamily="18" charset="0"/>
                          </a:rPr>
                        </m:ctrlPr>
                      </m:sSupPr>
                      <m:e>
                        <m:r>
                          <a:rPr lang="en-US" altLang="zh-TW" i="1">
                            <a:latin typeface="Cambria Math" panose="02040503050406030204" pitchFamily="18" charset="0"/>
                          </a:rPr>
                          <m:t>𝐷</m:t>
                        </m:r>
                      </m:e>
                      <m:sup>
                        <m:r>
                          <a:rPr lang="en-US" altLang="zh-TW" i="1">
                            <a:latin typeface="Cambria Math" panose="02040503050406030204" pitchFamily="18" charset="0"/>
                          </a:rPr>
                          <m:t>−</m:t>
                        </m:r>
                        <m:f>
                          <m:fPr>
                            <m:ctrlPr>
                              <a:rPr lang="en-US" altLang="zh-TW" i="1">
                                <a:latin typeface="Cambria Math" panose="02040503050406030204" pitchFamily="18" charset="0"/>
                              </a:rPr>
                            </m:ctrlPr>
                          </m:fPr>
                          <m:num>
                            <m:r>
                              <a:rPr lang="en-US" altLang="zh-TW" i="1">
                                <a:latin typeface="Cambria Math" panose="02040503050406030204" pitchFamily="18" charset="0"/>
                              </a:rPr>
                              <m:t>1</m:t>
                            </m:r>
                          </m:num>
                          <m:den>
                            <m:r>
                              <a:rPr lang="en-US" altLang="zh-TW" i="1">
                                <a:latin typeface="Cambria Math" panose="02040503050406030204" pitchFamily="18" charset="0"/>
                              </a:rPr>
                              <m:t>2</m:t>
                            </m:r>
                          </m:den>
                        </m:f>
                      </m:sup>
                    </m:sSup>
                    <m:r>
                      <a:rPr lang="en-US" altLang="zh-TW" b="0" i="1" smtClean="0">
                        <a:latin typeface="Cambria Math" panose="02040503050406030204" pitchFamily="18" charset="0"/>
                      </a:rPr>
                      <m:t> =</m:t>
                    </m:r>
                    <m:sSub>
                      <m:sSubPr>
                        <m:ctrlPr>
                          <a:rPr lang="en-US" altLang="zh-TW" b="0" i="1" smtClean="0">
                            <a:latin typeface="Cambria Math" panose="02040503050406030204" pitchFamily="18" charset="0"/>
                          </a:rPr>
                        </m:ctrlPr>
                      </m:sSubPr>
                      <m:e>
                        <m:r>
                          <a:rPr lang="en-US" altLang="zh-TW" b="0" i="1" smtClean="0">
                            <a:latin typeface="Cambria Math" panose="02040503050406030204" pitchFamily="18" charset="0"/>
                          </a:rPr>
                          <m:t>𝐼</m:t>
                        </m:r>
                      </m:e>
                      <m:sub>
                        <m:r>
                          <a:rPr lang="en-US" altLang="zh-TW" b="0" i="1" smtClean="0">
                            <a:latin typeface="Cambria Math" panose="02040503050406030204" pitchFamily="18" charset="0"/>
                          </a:rPr>
                          <m:t>𝑁</m:t>
                        </m:r>
                      </m:sub>
                    </m:sSub>
                    <m:r>
                      <a:rPr lang="en-US" altLang="zh-TW" b="0" i="1" smtClean="0">
                        <a:latin typeface="Cambria Math" panose="02040503050406030204" pitchFamily="18" charset="0"/>
                      </a:rPr>
                      <m:t>−</m:t>
                    </m:r>
                    <m:sSup>
                      <m:sSupPr>
                        <m:ctrlPr>
                          <a:rPr lang="en-US" altLang="zh-TW" b="0" i="1" smtClean="0">
                            <a:latin typeface="Cambria Math" panose="02040503050406030204" pitchFamily="18" charset="0"/>
                          </a:rPr>
                        </m:ctrlPr>
                      </m:sSupPr>
                      <m:e>
                        <m:r>
                          <a:rPr lang="en-US" altLang="zh-TW" b="0" i="1" smtClean="0">
                            <a:latin typeface="Cambria Math" panose="02040503050406030204" pitchFamily="18" charset="0"/>
                          </a:rPr>
                          <m:t>𝐷</m:t>
                        </m:r>
                      </m:e>
                      <m:sup>
                        <m:r>
                          <a:rPr lang="en-US" altLang="zh-TW" b="0" i="1" smtClean="0">
                            <a:latin typeface="Cambria Math" panose="02040503050406030204" pitchFamily="18" charset="0"/>
                          </a:rPr>
                          <m:t>−</m:t>
                        </m:r>
                        <m:f>
                          <m:fPr>
                            <m:ctrlPr>
                              <a:rPr lang="en-US" altLang="zh-TW" b="0" i="1" smtClean="0">
                                <a:latin typeface="Cambria Math" panose="02040503050406030204" pitchFamily="18" charset="0"/>
                              </a:rPr>
                            </m:ctrlPr>
                          </m:fPr>
                          <m:num>
                            <m:r>
                              <a:rPr lang="en-US" altLang="zh-TW" b="0" i="1" smtClean="0">
                                <a:latin typeface="Cambria Math" panose="02040503050406030204" pitchFamily="18" charset="0"/>
                              </a:rPr>
                              <m:t>1</m:t>
                            </m:r>
                          </m:num>
                          <m:den>
                            <m:r>
                              <a:rPr lang="en-US" altLang="zh-TW" b="0" i="1" smtClean="0">
                                <a:latin typeface="Cambria Math" panose="02040503050406030204" pitchFamily="18" charset="0"/>
                              </a:rPr>
                              <m:t>2</m:t>
                            </m:r>
                          </m:den>
                        </m:f>
                      </m:sup>
                    </m:sSup>
                    <m:r>
                      <a:rPr lang="en-US" altLang="zh-TW" b="0" i="1" smtClean="0">
                        <a:latin typeface="Cambria Math" panose="02040503050406030204" pitchFamily="18" charset="0"/>
                      </a:rPr>
                      <m:t>𝐴</m:t>
                    </m:r>
                    <m:sSup>
                      <m:sSupPr>
                        <m:ctrlPr>
                          <a:rPr lang="en-US" altLang="zh-TW" i="1">
                            <a:latin typeface="Cambria Math" panose="02040503050406030204" pitchFamily="18" charset="0"/>
                          </a:rPr>
                        </m:ctrlPr>
                      </m:sSupPr>
                      <m:e>
                        <m:r>
                          <a:rPr lang="en-US" altLang="zh-TW" i="1">
                            <a:latin typeface="Cambria Math" panose="02040503050406030204" pitchFamily="18" charset="0"/>
                          </a:rPr>
                          <m:t>𝐷</m:t>
                        </m:r>
                      </m:e>
                      <m:sup>
                        <m:r>
                          <a:rPr lang="en-US" altLang="zh-TW" i="1">
                            <a:latin typeface="Cambria Math" panose="02040503050406030204" pitchFamily="18" charset="0"/>
                          </a:rPr>
                          <m:t>−</m:t>
                        </m:r>
                        <m:f>
                          <m:fPr>
                            <m:ctrlPr>
                              <a:rPr lang="en-US" altLang="zh-TW" i="1">
                                <a:latin typeface="Cambria Math" panose="02040503050406030204" pitchFamily="18" charset="0"/>
                              </a:rPr>
                            </m:ctrlPr>
                          </m:fPr>
                          <m:num>
                            <m:r>
                              <a:rPr lang="en-US" altLang="zh-TW" i="1">
                                <a:latin typeface="Cambria Math" panose="02040503050406030204" pitchFamily="18" charset="0"/>
                              </a:rPr>
                              <m:t>1</m:t>
                            </m:r>
                          </m:num>
                          <m:den>
                            <m:r>
                              <a:rPr lang="en-US" altLang="zh-TW" i="1">
                                <a:latin typeface="Cambria Math" panose="02040503050406030204" pitchFamily="18" charset="0"/>
                              </a:rPr>
                              <m:t>2</m:t>
                            </m:r>
                          </m:den>
                        </m:f>
                      </m:sup>
                    </m:sSup>
                  </m:oMath>
                </a14:m>
                <a:r>
                  <a:rPr lang="en-US" altLang="zh-TW" b="0" dirty="0">
                    <a:ea typeface="Cambria Math" panose="02040503050406030204" pitchFamily="18" charset="0"/>
                  </a:rPr>
                  <a:t> -&gt; Normalized Laplacian</a:t>
                </a:r>
              </a:p>
              <a:p>
                <a:pPr lvl="2"/>
                <a14:m>
                  <m:oMath xmlns:m="http://schemas.openxmlformats.org/officeDocument/2006/math">
                    <m:r>
                      <a:rPr lang="en-US" altLang="zh-TW" b="0" i="1" smtClean="0">
                        <a:latin typeface="Cambria Math" panose="02040503050406030204" pitchFamily="18" charset="0"/>
                      </a:rPr>
                      <m:t>𝐿</m:t>
                    </m:r>
                    <m:r>
                      <a:rPr lang="en-US" altLang="zh-TW" i="1">
                        <a:latin typeface="Cambria Math" panose="02040503050406030204" pitchFamily="18" charset="0"/>
                      </a:rPr>
                      <m:t>=</m:t>
                    </m:r>
                    <m:r>
                      <a:rPr lang="en-US" altLang="zh-TW" i="1">
                        <a:latin typeface="Cambria Math" panose="02040503050406030204" pitchFamily="18" charset="0"/>
                      </a:rPr>
                      <m:t>𝑈</m:t>
                    </m:r>
                    <m:r>
                      <m:rPr>
                        <m:sty m:val="p"/>
                      </m:rPr>
                      <a:rPr lang="el-GR" altLang="zh-TW" i="1">
                        <a:latin typeface="Cambria Math" panose="02040503050406030204" pitchFamily="18" charset="0"/>
                        <a:ea typeface="Cambria Math" panose="02040503050406030204" pitchFamily="18" charset="0"/>
                      </a:rPr>
                      <m:t>Λ</m:t>
                    </m:r>
                    <m:sSup>
                      <m:sSupPr>
                        <m:ctrlPr>
                          <a:rPr lang="el-GR" altLang="zh-TW" i="1">
                            <a:latin typeface="Cambria Math" panose="02040503050406030204" pitchFamily="18" charset="0"/>
                            <a:ea typeface="Cambria Math" panose="02040503050406030204" pitchFamily="18" charset="0"/>
                          </a:rPr>
                        </m:ctrlPr>
                      </m:sSupPr>
                      <m:e>
                        <m:r>
                          <a:rPr lang="en-US" altLang="zh-TW" i="1">
                            <a:latin typeface="Cambria Math" panose="02040503050406030204" pitchFamily="18" charset="0"/>
                            <a:ea typeface="Cambria Math" panose="02040503050406030204" pitchFamily="18" charset="0"/>
                          </a:rPr>
                          <m:t>𝑈</m:t>
                        </m:r>
                      </m:e>
                      <m:sup>
                        <m:r>
                          <a:rPr lang="en-US" altLang="zh-TW" i="1">
                            <a:latin typeface="Cambria Math" panose="02040503050406030204" pitchFamily="18" charset="0"/>
                            <a:ea typeface="Cambria Math" panose="02040503050406030204" pitchFamily="18" charset="0"/>
                          </a:rPr>
                          <m:t>𝑇</m:t>
                        </m:r>
                      </m:sup>
                    </m:sSup>
                  </m:oMath>
                </a14:m>
                <a:r>
                  <a:rPr lang="en-US" altLang="zh-TW" b="0" dirty="0">
                    <a:ea typeface="Cambria Math" panose="02040503050406030204" pitchFamily="18" charset="0"/>
                  </a:rPr>
                  <a:t> -&gt; spectral decomposition</a:t>
                </a:r>
              </a:p>
              <a:p>
                <a:pPr lvl="2"/>
                <a14:m>
                  <m:oMath xmlns:m="http://schemas.openxmlformats.org/officeDocument/2006/math">
                    <m:r>
                      <a:rPr lang="en-US" altLang="zh-TW" b="0" i="1" smtClean="0">
                        <a:latin typeface="Cambria Math" panose="02040503050406030204" pitchFamily="18" charset="0"/>
                      </a:rPr>
                      <m:t>𝐷</m:t>
                    </m:r>
                  </m:oMath>
                </a14:m>
                <a:r>
                  <a:rPr lang="en-US" altLang="zh-TW" dirty="0"/>
                  <a:t> : Structure Matrix - encodes the dependence relation among the nodes</a:t>
                </a:r>
              </a:p>
              <a:p>
                <a:pPr lvl="2"/>
                <a14:m>
                  <m:oMath xmlns:m="http://schemas.openxmlformats.org/officeDocument/2006/math">
                    <m:r>
                      <a:rPr lang="en-US" altLang="zh-TW" b="0" i="1" smtClean="0">
                        <a:latin typeface="Cambria Math" panose="02040503050406030204" pitchFamily="18" charset="0"/>
                      </a:rPr>
                      <m:t>𝐴</m:t>
                    </m:r>
                  </m:oMath>
                </a14:m>
                <a:r>
                  <a:rPr lang="en-US" altLang="zh-TW" dirty="0"/>
                  <a:t> : Weight Matrix - defines how to aggregate the dependent features</a:t>
                </a:r>
              </a:p>
              <a:p>
                <a:pPr lvl="2"/>
                <a:endParaRPr lang="en-US" altLang="zh-TW" dirty="0">
                  <a:ea typeface="Cambria Math" panose="02040503050406030204" pitchFamily="18" charset="0"/>
                </a:endParaRPr>
              </a:p>
              <a:p>
                <a:pPr lvl="1"/>
                <a14:m>
                  <m:oMath xmlns:m="http://schemas.openxmlformats.org/officeDocument/2006/math">
                    <m:acc>
                      <m:accPr>
                        <m:chr m:val="̂"/>
                        <m:ctrlPr>
                          <a:rPr lang="en-US" altLang="zh-TW" b="0" i="1" smtClean="0">
                            <a:latin typeface="Cambria Math" panose="02040503050406030204" pitchFamily="18" charset="0"/>
                            <a:ea typeface="Cambria Math" panose="02040503050406030204" pitchFamily="18" charset="0"/>
                          </a:rPr>
                        </m:ctrlPr>
                      </m:accPr>
                      <m:e>
                        <m:r>
                          <a:rPr lang="en-US" altLang="zh-TW" b="0" i="1" smtClean="0">
                            <a:latin typeface="Cambria Math" panose="02040503050406030204" pitchFamily="18" charset="0"/>
                            <a:ea typeface="Cambria Math" panose="02040503050406030204" pitchFamily="18" charset="0"/>
                          </a:rPr>
                          <m:t>𝑥</m:t>
                        </m:r>
                      </m:e>
                    </m:acc>
                    <m:r>
                      <a:rPr lang="en-US" altLang="zh-TW" b="0" i="1" smtClean="0">
                        <a:latin typeface="Cambria Math" panose="02040503050406030204" pitchFamily="18" charset="0"/>
                        <a:ea typeface="Cambria Math" panose="02040503050406030204" pitchFamily="18" charset="0"/>
                      </a:rPr>
                      <m:t>= </m:t>
                    </m:r>
                    <m:sSup>
                      <m:sSupPr>
                        <m:ctrlPr>
                          <a:rPr lang="en-US" altLang="zh-TW" b="0" i="1" smtClean="0">
                            <a:latin typeface="Cambria Math" panose="02040503050406030204" pitchFamily="18" charset="0"/>
                            <a:ea typeface="Cambria Math" panose="02040503050406030204" pitchFamily="18" charset="0"/>
                          </a:rPr>
                        </m:ctrlPr>
                      </m:sSupPr>
                      <m:e>
                        <m:r>
                          <a:rPr lang="en-US" altLang="zh-TW" b="0" i="1" smtClean="0">
                            <a:latin typeface="Cambria Math" panose="02040503050406030204" pitchFamily="18" charset="0"/>
                            <a:ea typeface="Cambria Math" panose="02040503050406030204" pitchFamily="18" charset="0"/>
                          </a:rPr>
                          <m:t>𝑈</m:t>
                        </m:r>
                      </m:e>
                      <m:sup>
                        <m:r>
                          <a:rPr lang="en-US" altLang="zh-TW" b="0" i="1" smtClean="0">
                            <a:latin typeface="Cambria Math" panose="02040503050406030204" pitchFamily="18" charset="0"/>
                            <a:ea typeface="Cambria Math" panose="02040503050406030204" pitchFamily="18" charset="0"/>
                          </a:rPr>
                          <m:t>𝑇</m:t>
                        </m:r>
                      </m:sup>
                    </m:sSup>
                    <m:r>
                      <a:rPr lang="en-US" altLang="zh-TW" b="0" i="1" smtClean="0">
                        <a:latin typeface="Cambria Math" panose="02040503050406030204" pitchFamily="18" charset="0"/>
                        <a:ea typeface="Cambria Math" panose="02040503050406030204" pitchFamily="18" charset="0"/>
                      </a:rPr>
                      <m:t>𝑥</m:t>
                    </m:r>
                  </m:oMath>
                </a14:m>
                <a:r>
                  <a:rPr lang="en-US" altLang="zh-TW" b="0" dirty="0">
                    <a:ea typeface="Cambria Math" panose="02040503050406030204" pitchFamily="18" charset="0"/>
                  </a:rPr>
                  <a:t> (</a:t>
                </a:r>
                <a14:m>
                  <m:oMath xmlns:m="http://schemas.openxmlformats.org/officeDocument/2006/math">
                    <m:acc>
                      <m:accPr>
                        <m:chr m:val="̂"/>
                        <m:ctrlPr>
                          <a:rPr lang="en-US" altLang="zh-TW" i="1">
                            <a:latin typeface="Cambria Math" panose="02040503050406030204" pitchFamily="18" charset="0"/>
                            <a:ea typeface="Cambria Math" panose="02040503050406030204" pitchFamily="18" charset="0"/>
                          </a:rPr>
                        </m:ctrlPr>
                      </m:accPr>
                      <m:e>
                        <m:r>
                          <a:rPr lang="en-US" altLang="zh-TW" i="1">
                            <a:latin typeface="Cambria Math" panose="02040503050406030204" pitchFamily="18" charset="0"/>
                            <a:ea typeface="Cambria Math" panose="02040503050406030204" pitchFamily="18" charset="0"/>
                          </a:rPr>
                          <m:t>𝑥</m:t>
                        </m:r>
                      </m:e>
                    </m:acc>
                  </m:oMath>
                </a14:m>
                <a:r>
                  <a:rPr lang="en-US" altLang="zh-TW" b="0" dirty="0">
                    <a:ea typeface="Cambria Math" panose="02040503050406030204" pitchFamily="18" charset="0"/>
                  </a:rPr>
                  <a:t>: Spectral Domain, </a:t>
                </a:r>
                <a14:m>
                  <m:oMath xmlns:m="http://schemas.openxmlformats.org/officeDocument/2006/math">
                    <m:r>
                      <a:rPr lang="en-US" altLang="zh-TW" b="0" i="1" smtClean="0">
                        <a:latin typeface="Cambria Math" panose="02040503050406030204" pitchFamily="18" charset="0"/>
                        <a:ea typeface="Cambria Math" panose="02040503050406030204" pitchFamily="18" charset="0"/>
                      </a:rPr>
                      <m:t>𝑥</m:t>
                    </m:r>
                  </m:oMath>
                </a14:m>
                <a:r>
                  <a:rPr lang="en-US" altLang="zh-TW" b="0" dirty="0">
                    <a:ea typeface="Cambria Math" panose="02040503050406030204" pitchFamily="18" charset="0"/>
                  </a:rPr>
                  <a:t>: Vertex Domain)</a:t>
                </a:r>
              </a:p>
              <a:p>
                <a:pPr lvl="1"/>
                <a14:m>
                  <m:oMath xmlns:m="http://schemas.openxmlformats.org/officeDocument/2006/math">
                    <m:acc>
                      <m:accPr>
                        <m:chr m:val="̂"/>
                        <m:ctrlPr>
                          <a:rPr lang="en-US" altLang="zh-TW" i="1">
                            <a:latin typeface="Cambria Math" panose="02040503050406030204" pitchFamily="18" charset="0"/>
                            <a:ea typeface="Cambria Math" panose="02040503050406030204" pitchFamily="18" charset="0"/>
                          </a:rPr>
                        </m:ctrlPr>
                      </m:accPr>
                      <m:e>
                        <m:r>
                          <a:rPr lang="en-US" altLang="zh-TW" b="0" i="1" smtClean="0">
                            <a:latin typeface="Cambria Math" panose="02040503050406030204" pitchFamily="18" charset="0"/>
                            <a:ea typeface="Cambria Math" panose="02040503050406030204" pitchFamily="18" charset="0"/>
                          </a:rPr>
                          <m:t>𝑦</m:t>
                        </m:r>
                      </m:e>
                    </m:acc>
                    <m:r>
                      <a:rPr lang="en-US" altLang="zh-TW" b="0" i="1" smtClean="0">
                        <a:latin typeface="Cambria Math" panose="02040503050406030204" pitchFamily="18" charset="0"/>
                        <a:ea typeface="Cambria Math" panose="02040503050406030204" pitchFamily="18" charset="0"/>
                      </a:rPr>
                      <m:t>=</m:t>
                    </m:r>
                    <m:sSub>
                      <m:sSubPr>
                        <m:ctrlPr>
                          <a:rPr lang="en-US" altLang="zh-TW" b="0" i="1" smtClean="0">
                            <a:latin typeface="Cambria Math" panose="02040503050406030204" pitchFamily="18" charset="0"/>
                            <a:ea typeface="Cambria Math" panose="02040503050406030204" pitchFamily="18" charset="0"/>
                          </a:rPr>
                        </m:ctrlPr>
                      </m:sSubPr>
                      <m:e>
                        <m:r>
                          <a:rPr lang="en-US" altLang="zh-TW" b="0" i="1" smtClean="0">
                            <a:latin typeface="Cambria Math" panose="02040503050406030204" pitchFamily="18" charset="0"/>
                            <a:ea typeface="Cambria Math" panose="02040503050406030204" pitchFamily="18" charset="0"/>
                          </a:rPr>
                          <m:t>𝑔</m:t>
                        </m:r>
                      </m:e>
                      <m:sub>
                        <m:r>
                          <a:rPr lang="zh-TW" altLang="en-US" b="0" i="1" smtClean="0">
                            <a:latin typeface="Cambria Math" panose="02040503050406030204" pitchFamily="18" charset="0"/>
                            <a:ea typeface="Cambria Math" panose="02040503050406030204" pitchFamily="18" charset="0"/>
                          </a:rPr>
                          <m:t>𝜃</m:t>
                        </m:r>
                      </m:sub>
                    </m:sSub>
                    <m:r>
                      <a:rPr lang="en-US" altLang="zh-TW" b="0" i="1" smtClean="0">
                        <a:latin typeface="Cambria Math" panose="02040503050406030204" pitchFamily="18" charset="0"/>
                        <a:ea typeface="Cambria Math" panose="02040503050406030204" pitchFamily="18" charset="0"/>
                      </a:rPr>
                      <m:t>(</m:t>
                    </m:r>
                    <m:r>
                      <m:rPr>
                        <m:sty m:val="p"/>
                      </m:rPr>
                      <a:rPr lang="el-GR" altLang="zh-TW" b="0" i="1" smtClean="0">
                        <a:latin typeface="Cambria Math" panose="02040503050406030204" pitchFamily="18" charset="0"/>
                        <a:ea typeface="Cambria Math" panose="02040503050406030204" pitchFamily="18" charset="0"/>
                      </a:rPr>
                      <m:t>Λ</m:t>
                    </m:r>
                    <m:r>
                      <a:rPr lang="en-US" altLang="zh-TW" b="0" i="1" smtClean="0">
                        <a:latin typeface="Cambria Math" panose="02040503050406030204" pitchFamily="18" charset="0"/>
                        <a:ea typeface="Cambria Math" panose="02040503050406030204" pitchFamily="18" charset="0"/>
                      </a:rPr>
                      <m:t>)</m:t>
                    </m:r>
                    <m:acc>
                      <m:accPr>
                        <m:chr m:val="̂"/>
                        <m:ctrlPr>
                          <a:rPr lang="en-US" altLang="zh-TW" i="1">
                            <a:latin typeface="Cambria Math" panose="02040503050406030204" pitchFamily="18" charset="0"/>
                            <a:ea typeface="Cambria Math" panose="02040503050406030204" pitchFamily="18" charset="0"/>
                          </a:rPr>
                        </m:ctrlPr>
                      </m:accPr>
                      <m:e>
                        <m:r>
                          <a:rPr lang="en-US" altLang="zh-TW" i="1">
                            <a:latin typeface="Cambria Math" panose="02040503050406030204" pitchFamily="18" charset="0"/>
                            <a:ea typeface="Cambria Math" panose="02040503050406030204" pitchFamily="18" charset="0"/>
                          </a:rPr>
                          <m:t>𝑥</m:t>
                        </m:r>
                      </m:e>
                    </m:acc>
                  </m:oMath>
                </a14:m>
                <a:r>
                  <a:rPr lang="en-US" altLang="zh-TW" b="0" dirty="0">
                    <a:ea typeface="Cambria Math" panose="02040503050406030204" pitchFamily="18" charset="0"/>
                  </a:rPr>
                  <a:t> (Convolution in time domain is multiplication in frequency domain)</a:t>
                </a:r>
              </a:p>
              <a:p>
                <a:pPr lvl="1"/>
                <a14:m>
                  <m:oMath xmlns:m="http://schemas.openxmlformats.org/officeDocument/2006/math">
                    <m:r>
                      <a:rPr lang="en-US" altLang="zh-TW" b="0" i="1" smtClean="0">
                        <a:latin typeface="Cambria Math" panose="02040503050406030204" pitchFamily="18" charset="0"/>
                        <a:ea typeface="Cambria Math" panose="02040503050406030204" pitchFamily="18" charset="0"/>
                      </a:rPr>
                      <m:t>𝑥</m:t>
                    </m:r>
                    <m:r>
                      <a:rPr lang="en-US" altLang="zh-TW" b="0" i="1" smtClean="0">
                        <a:latin typeface="Cambria Math" panose="02040503050406030204" pitchFamily="18" charset="0"/>
                        <a:ea typeface="Cambria Math" panose="02040503050406030204" pitchFamily="18" charset="0"/>
                      </a:rPr>
                      <m:t>=</m:t>
                    </m:r>
                    <m:r>
                      <a:rPr lang="en-US" altLang="zh-TW" b="0" i="1" smtClean="0">
                        <a:latin typeface="Cambria Math" panose="02040503050406030204" pitchFamily="18" charset="0"/>
                        <a:ea typeface="Cambria Math" panose="02040503050406030204" pitchFamily="18" charset="0"/>
                      </a:rPr>
                      <m:t>𝑈</m:t>
                    </m:r>
                    <m:acc>
                      <m:accPr>
                        <m:chr m:val="̂"/>
                        <m:ctrlPr>
                          <a:rPr lang="en-US" altLang="zh-TW" i="1">
                            <a:latin typeface="Cambria Math" panose="02040503050406030204" pitchFamily="18" charset="0"/>
                            <a:ea typeface="Cambria Math" panose="02040503050406030204" pitchFamily="18" charset="0"/>
                          </a:rPr>
                        </m:ctrlPr>
                      </m:accPr>
                      <m:e>
                        <m:r>
                          <a:rPr lang="en-US" altLang="zh-TW" i="1">
                            <a:latin typeface="Cambria Math" panose="02040503050406030204" pitchFamily="18" charset="0"/>
                            <a:ea typeface="Cambria Math" panose="02040503050406030204" pitchFamily="18" charset="0"/>
                          </a:rPr>
                          <m:t>𝑥</m:t>
                        </m:r>
                      </m:e>
                    </m:acc>
                  </m:oMath>
                </a14:m>
                <a:endParaRPr lang="en-US" altLang="zh-TW" dirty="0">
                  <a:ea typeface="Cambria Math" panose="02040503050406030204" pitchFamily="18" charset="0"/>
                </a:endParaRPr>
              </a:p>
              <a:p>
                <a:pPr lvl="1"/>
                <a14:m>
                  <m:oMath xmlns:m="http://schemas.openxmlformats.org/officeDocument/2006/math">
                    <m:r>
                      <a:rPr lang="en-US" altLang="zh-TW" b="0" i="1" smtClean="0">
                        <a:latin typeface="Cambria Math" panose="02040503050406030204" pitchFamily="18" charset="0"/>
                        <a:ea typeface="Cambria Math" panose="02040503050406030204" pitchFamily="18" charset="0"/>
                      </a:rPr>
                      <m:t>𝑦</m:t>
                    </m:r>
                    <m:r>
                      <a:rPr lang="en-US" altLang="zh-TW" b="0" i="1" smtClean="0">
                        <a:latin typeface="Cambria Math" panose="02040503050406030204" pitchFamily="18" charset="0"/>
                        <a:ea typeface="Cambria Math" panose="02040503050406030204" pitchFamily="18" charset="0"/>
                      </a:rPr>
                      <m:t>=</m:t>
                    </m:r>
                    <m:r>
                      <a:rPr lang="en-US" altLang="zh-TW" b="0" i="1" smtClean="0">
                        <a:latin typeface="Cambria Math" panose="02040503050406030204" pitchFamily="18" charset="0"/>
                        <a:ea typeface="Cambria Math" panose="02040503050406030204" pitchFamily="18" charset="0"/>
                      </a:rPr>
                      <m:t>𝑈</m:t>
                    </m:r>
                    <m:acc>
                      <m:accPr>
                        <m:chr m:val="̂"/>
                        <m:ctrlPr>
                          <a:rPr lang="en-US" altLang="zh-TW" i="1">
                            <a:latin typeface="Cambria Math" panose="02040503050406030204" pitchFamily="18" charset="0"/>
                            <a:ea typeface="Cambria Math" panose="02040503050406030204" pitchFamily="18" charset="0"/>
                          </a:rPr>
                        </m:ctrlPr>
                      </m:accPr>
                      <m:e>
                        <m:r>
                          <a:rPr lang="en-US" altLang="zh-TW" b="0" i="1" smtClean="0">
                            <a:latin typeface="Cambria Math" panose="02040503050406030204" pitchFamily="18" charset="0"/>
                            <a:ea typeface="Cambria Math" panose="02040503050406030204" pitchFamily="18" charset="0"/>
                          </a:rPr>
                          <m:t>𝑦</m:t>
                        </m:r>
                      </m:e>
                    </m:acc>
                    <m:r>
                      <a:rPr lang="en-US" altLang="zh-TW" b="0" i="1" smtClean="0">
                        <a:latin typeface="Cambria Math" panose="02040503050406030204" pitchFamily="18" charset="0"/>
                        <a:ea typeface="Cambria Math" panose="02040503050406030204" pitchFamily="18" charset="0"/>
                      </a:rPr>
                      <m:t>=</m:t>
                    </m:r>
                    <m:r>
                      <a:rPr lang="en-US" altLang="zh-TW" b="0" i="1" smtClean="0">
                        <a:latin typeface="Cambria Math" panose="02040503050406030204" pitchFamily="18" charset="0"/>
                        <a:ea typeface="Cambria Math" panose="02040503050406030204" pitchFamily="18" charset="0"/>
                      </a:rPr>
                      <m:t>𝑈</m:t>
                    </m:r>
                    <m:sSub>
                      <m:sSubPr>
                        <m:ctrlPr>
                          <a:rPr lang="en-US" altLang="zh-TW" i="1">
                            <a:latin typeface="Cambria Math" panose="02040503050406030204" pitchFamily="18" charset="0"/>
                            <a:ea typeface="Cambria Math" panose="02040503050406030204" pitchFamily="18" charset="0"/>
                          </a:rPr>
                        </m:ctrlPr>
                      </m:sSubPr>
                      <m:e>
                        <m:r>
                          <a:rPr lang="en-US" altLang="zh-TW" i="1">
                            <a:latin typeface="Cambria Math" panose="02040503050406030204" pitchFamily="18" charset="0"/>
                            <a:ea typeface="Cambria Math" panose="02040503050406030204" pitchFamily="18" charset="0"/>
                          </a:rPr>
                          <m:t>𝑔</m:t>
                        </m:r>
                      </m:e>
                      <m:sub>
                        <m:r>
                          <a:rPr lang="zh-TW" altLang="en-US" i="1">
                            <a:latin typeface="Cambria Math" panose="02040503050406030204" pitchFamily="18" charset="0"/>
                            <a:ea typeface="Cambria Math" panose="02040503050406030204" pitchFamily="18" charset="0"/>
                          </a:rPr>
                          <m:t>𝜃</m:t>
                        </m:r>
                      </m:sub>
                    </m:sSub>
                    <m:r>
                      <a:rPr lang="en-US" altLang="zh-TW" i="1">
                        <a:latin typeface="Cambria Math" panose="02040503050406030204" pitchFamily="18" charset="0"/>
                        <a:ea typeface="Cambria Math" panose="02040503050406030204" pitchFamily="18" charset="0"/>
                      </a:rPr>
                      <m:t>(</m:t>
                    </m:r>
                    <m:r>
                      <m:rPr>
                        <m:sty m:val="p"/>
                      </m:rPr>
                      <a:rPr lang="el-GR" altLang="zh-TW" i="1">
                        <a:latin typeface="Cambria Math" panose="02040503050406030204" pitchFamily="18" charset="0"/>
                        <a:ea typeface="Cambria Math" panose="02040503050406030204" pitchFamily="18" charset="0"/>
                      </a:rPr>
                      <m:t>Λ</m:t>
                    </m:r>
                    <m:r>
                      <a:rPr lang="en-US" altLang="zh-TW" i="1">
                        <a:latin typeface="Cambria Math" panose="02040503050406030204" pitchFamily="18" charset="0"/>
                        <a:ea typeface="Cambria Math" panose="02040503050406030204" pitchFamily="18" charset="0"/>
                      </a:rPr>
                      <m:t>)</m:t>
                    </m:r>
                    <m:sSup>
                      <m:sSupPr>
                        <m:ctrlPr>
                          <a:rPr lang="en-US" altLang="zh-TW" i="1">
                            <a:latin typeface="Cambria Math" panose="02040503050406030204" pitchFamily="18" charset="0"/>
                            <a:ea typeface="Cambria Math" panose="02040503050406030204" pitchFamily="18" charset="0"/>
                          </a:rPr>
                        </m:ctrlPr>
                      </m:sSupPr>
                      <m:e>
                        <m:r>
                          <a:rPr lang="en-US" altLang="zh-TW" i="1">
                            <a:latin typeface="Cambria Math" panose="02040503050406030204" pitchFamily="18" charset="0"/>
                            <a:ea typeface="Cambria Math" panose="02040503050406030204" pitchFamily="18" charset="0"/>
                          </a:rPr>
                          <m:t>𝑈</m:t>
                        </m:r>
                      </m:e>
                      <m:sup>
                        <m:r>
                          <a:rPr lang="en-US" altLang="zh-TW" i="1">
                            <a:latin typeface="Cambria Math" panose="02040503050406030204" pitchFamily="18" charset="0"/>
                            <a:ea typeface="Cambria Math" panose="02040503050406030204" pitchFamily="18" charset="0"/>
                          </a:rPr>
                          <m:t>𝑇</m:t>
                        </m:r>
                      </m:sup>
                    </m:sSup>
                    <m:r>
                      <a:rPr lang="en-US" altLang="zh-TW" b="0" i="1" smtClean="0">
                        <a:latin typeface="Cambria Math" panose="02040503050406030204" pitchFamily="18" charset="0"/>
                        <a:ea typeface="Cambria Math" panose="02040503050406030204" pitchFamily="18" charset="0"/>
                      </a:rPr>
                      <m:t>𝑥</m:t>
                    </m:r>
                  </m:oMath>
                </a14:m>
                <a:endParaRPr lang="en-US" altLang="zh-TW" b="0" dirty="0">
                  <a:ea typeface="Cambria Math" panose="02040503050406030204" pitchFamily="18" charset="0"/>
                </a:endParaRPr>
              </a:p>
            </p:txBody>
          </p:sp>
        </mc:Choice>
        <mc:Fallback xmlns="">
          <p:sp>
            <p:nvSpPr>
              <p:cNvPr id="3" name="內容版面配置區 2">
                <a:extLst>
                  <a:ext uri="{FF2B5EF4-FFF2-40B4-BE49-F238E27FC236}">
                    <a16:creationId xmlns:a16="http://schemas.microsoft.com/office/drawing/2014/main" id="{24EDCB79-0B8D-45E6-BF6F-00C53E58EBD6}"/>
                  </a:ext>
                </a:extLst>
              </p:cNvPr>
              <p:cNvSpPr>
                <a:spLocks noGrp="1" noRot="1" noChangeAspect="1" noMove="1" noResize="1" noEditPoints="1" noAdjustHandles="1" noChangeArrowheads="1" noChangeShapeType="1" noTextEdit="1"/>
              </p:cNvSpPr>
              <p:nvPr>
                <p:ph idx="1"/>
              </p:nvPr>
            </p:nvSpPr>
            <p:spPr>
              <a:xfrm>
                <a:off x="838200" y="1825624"/>
                <a:ext cx="10515600" cy="5032375"/>
              </a:xfrm>
              <a:blipFill>
                <a:blip r:embed="rId2"/>
                <a:stretch>
                  <a:fillRect l="-1043" t="-2058" b="-847"/>
                </a:stretch>
              </a:blipFill>
            </p:spPr>
            <p:txBody>
              <a:bodyPr/>
              <a:lstStyle/>
              <a:p>
                <a:r>
                  <a:rPr lang="zh-TW" altLang="en-US">
                    <a:noFill/>
                  </a:rPr>
                  <a:t> </a:t>
                </a:r>
              </a:p>
            </p:txBody>
          </p:sp>
        </mc:Fallback>
      </mc:AlternateContent>
      <p:pic>
        <p:nvPicPr>
          <p:cNvPr id="5" name="Picture 2">
            <a:extLst>
              <a:ext uri="{FF2B5EF4-FFF2-40B4-BE49-F238E27FC236}">
                <a16:creationId xmlns:a16="http://schemas.microsoft.com/office/drawing/2014/main" id="{46BF3010-3029-483B-A800-66C1780DF6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1746" y="1690688"/>
            <a:ext cx="6487677" cy="1530687"/>
          </a:xfrm>
          <a:prstGeom prst="rect">
            <a:avLst/>
          </a:prstGeom>
          <a:noFill/>
          <a:extLst>
            <a:ext uri="{909E8E84-426E-40DD-AFC4-6F175D3DCCD1}">
              <a14:hiddenFill xmlns:a14="http://schemas.microsoft.com/office/drawing/2010/main">
                <a:solidFill>
                  <a:srgbClr val="FFFFFF"/>
                </a:solidFill>
              </a14:hiddenFill>
            </a:ext>
          </a:extLst>
        </p:spPr>
      </p:pic>
      <p:sp>
        <p:nvSpPr>
          <p:cNvPr id="4" name="投影片編號版面配置區 3">
            <a:extLst>
              <a:ext uri="{FF2B5EF4-FFF2-40B4-BE49-F238E27FC236}">
                <a16:creationId xmlns:a16="http://schemas.microsoft.com/office/drawing/2014/main" id="{96040F61-BD3D-4DF1-A706-16B1D72B3B52}"/>
              </a:ext>
            </a:extLst>
          </p:cNvPr>
          <p:cNvSpPr>
            <a:spLocks noGrp="1"/>
          </p:cNvSpPr>
          <p:nvPr>
            <p:ph type="sldNum" sz="quarter" idx="12"/>
          </p:nvPr>
        </p:nvSpPr>
        <p:spPr/>
        <p:txBody>
          <a:bodyPr/>
          <a:lstStyle/>
          <a:p>
            <a:fld id="{C768618C-FDDC-4BF1-AE8B-44FA14D1CC91}" type="slidenum">
              <a:rPr lang="zh-TW" altLang="en-US" smtClean="0"/>
              <a:t>12</a:t>
            </a:fld>
            <a:endParaRPr lang="zh-TW" altLang="en-US"/>
          </a:p>
        </p:txBody>
      </p:sp>
    </p:spTree>
    <p:extLst>
      <p:ext uri="{BB962C8B-B14F-4D97-AF65-F5344CB8AC3E}">
        <p14:creationId xmlns:p14="http://schemas.microsoft.com/office/powerpoint/2010/main" val="1037871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513D503-DDA3-48C2-A785-9A339F8047D9}"/>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05E734F6-A417-4E4B-A7C3-EAAB4066102E}"/>
              </a:ext>
            </a:extLst>
          </p:cNvPr>
          <p:cNvSpPr>
            <a:spLocks noGrp="1"/>
          </p:cNvSpPr>
          <p:nvPr>
            <p:ph idx="1"/>
          </p:nvPr>
        </p:nvSpPr>
        <p:spPr/>
        <p:txBody>
          <a:bodyPr/>
          <a:lstStyle/>
          <a:p>
            <a:r>
              <a:rPr lang="en-US" altLang="zh-TW" dirty="0"/>
              <a:t>Limitation of GCN</a:t>
            </a:r>
          </a:p>
          <a:p>
            <a:pPr lvl="1"/>
            <a:r>
              <a:rPr lang="en-US" altLang="zh-TW" dirty="0"/>
              <a:t>The weight matrix has an inherent weight sharing scheme which harms the model’s representation ability.</a:t>
            </a:r>
          </a:p>
          <a:p>
            <a:pPr lvl="1"/>
            <a:r>
              <a:rPr lang="en-US" altLang="zh-TW" dirty="0"/>
              <a:t>The structure matrix is directly determined by node distance which lacks flexibility to support customized node dependence.</a:t>
            </a:r>
            <a:endParaRPr lang="zh-TW" altLang="en-US" dirty="0"/>
          </a:p>
        </p:txBody>
      </p:sp>
      <p:pic>
        <p:nvPicPr>
          <p:cNvPr id="5" name="圖片 4">
            <a:extLst>
              <a:ext uri="{FF2B5EF4-FFF2-40B4-BE49-F238E27FC236}">
                <a16:creationId xmlns:a16="http://schemas.microsoft.com/office/drawing/2014/main" id="{1D34C24F-5567-4122-90D3-289B6C61F50A}"/>
              </a:ext>
            </a:extLst>
          </p:cNvPr>
          <p:cNvPicPr>
            <a:picLocks noChangeAspect="1"/>
          </p:cNvPicPr>
          <p:nvPr/>
        </p:nvPicPr>
        <p:blipFill>
          <a:blip r:embed="rId2"/>
          <a:stretch>
            <a:fillRect/>
          </a:stretch>
        </p:blipFill>
        <p:spPr>
          <a:xfrm>
            <a:off x="1846605" y="3796737"/>
            <a:ext cx="8498790" cy="2859040"/>
          </a:xfrm>
          <a:prstGeom prst="rect">
            <a:avLst/>
          </a:prstGeom>
        </p:spPr>
      </p:pic>
      <p:sp>
        <p:nvSpPr>
          <p:cNvPr id="4" name="投影片編號版面配置區 3">
            <a:extLst>
              <a:ext uri="{FF2B5EF4-FFF2-40B4-BE49-F238E27FC236}">
                <a16:creationId xmlns:a16="http://schemas.microsoft.com/office/drawing/2014/main" id="{72D7BDEB-C6E3-488A-9A1A-5AF91A3858EF}"/>
              </a:ext>
            </a:extLst>
          </p:cNvPr>
          <p:cNvSpPr>
            <a:spLocks noGrp="1"/>
          </p:cNvSpPr>
          <p:nvPr>
            <p:ph type="sldNum" sz="quarter" idx="12"/>
          </p:nvPr>
        </p:nvSpPr>
        <p:spPr/>
        <p:txBody>
          <a:bodyPr/>
          <a:lstStyle/>
          <a:p>
            <a:fld id="{C768618C-FDDC-4BF1-AE8B-44FA14D1CC91}" type="slidenum">
              <a:rPr lang="zh-TW" altLang="en-US" smtClean="0"/>
              <a:t>13</a:t>
            </a:fld>
            <a:endParaRPr lang="zh-TW" altLang="en-US"/>
          </a:p>
        </p:txBody>
      </p:sp>
    </p:spTree>
    <p:extLst>
      <p:ext uri="{BB962C8B-B14F-4D97-AF65-F5344CB8AC3E}">
        <p14:creationId xmlns:p14="http://schemas.microsoft.com/office/powerpoint/2010/main" val="2948655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D977629-CC19-408F-9C6C-40B61F281F53}"/>
              </a:ext>
            </a:extLst>
          </p:cNvPr>
          <p:cNvSpPr>
            <a:spLocks noGrp="1"/>
          </p:cNvSpPr>
          <p:nvPr>
            <p:ph type="title"/>
          </p:nvPr>
        </p:nvSpPr>
        <p:spPr>
          <a:xfrm>
            <a:off x="838200" y="347541"/>
            <a:ext cx="10515600" cy="1325563"/>
          </a:xfrm>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AB569E48-04D5-4F15-BDE2-4604FBDDBF2E}"/>
              </a:ext>
            </a:extLst>
          </p:cNvPr>
          <p:cNvSpPr>
            <a:spLocks noGrp="1"/>
          </p:cNvSpPr>
          <p:nvPr>
            <p:ph idx="1"/>
          </p:nvPr>
        </p:nvSpPr>
        <p:spPr/>
        <p:txBody>
          <a:bodyPr/>
          <a:lstStyle/>
          <a:p>
            <a:r>
              <a:rPr lang="en-US" altLang="zh-TW" dirty="0"/>
              <a:t>We present </a:t>
            </a:r>
            <a:r>
              <a:rPr lang="en-US" altLang="zh-TW" b="1" dirty="0"/>
              <a:t>Locally Connected Network (LCN)</a:t>
            </a:r>
            <a:r>
              <a:rPr lang="en-US" altLang="zh-TW" dirty="0"/>
              <a:t> on top of our generic formulation to overcome the limitations of GCN.</a:t>
            </a:r>
          </a:p>
          <a:p>
            <a:pPr lvl="1"/>
            <a:r>
              <a:rPr lang="en-US" altLang="zh-TW" dirty="0"/>
              <a:t>We discard the weight sharing scheme by freeing all of the parameters in the weight matrix to fully unleash its representation ability.</a:t>
            </a:r>
          </a:p>
          <a:p>
            <a:pPr lvl="1"/>
            <a:r>
              <a:rPr lang="en-US" altLang="zh-TW" dirty="0"/>
              <a:t>We propose a more straightforward and flexible way to construct the structure matrix according to human anatomy which allows us to freely determine the joint dependence.</a:t>
            </a:r>
            <a:endParaRPr lang="zh-TW" altLang="en-US" dirty="0"/>
          </a:p>
        </p:txBody>
      </p:sp>
      <p:sp>
        <p:nvSpPr>
          <p:cNvPr id="4" name="投影片編號版面配置區 3">
            <a:extLst>
              <a:ext uri="{FF2B5EF4-FFF2-40B4-BE49-F238E27FC236}">
                <a16:creationId xmlns:a16="http://schemas.microsoft.com/office/drawing/2014/main" id="{70FDAB6A-8858-46EB-9E8A-A942C0C3DADA}"/>
              </a:ext>
            </a:extLst>
          </p:cNvPr>
          <p:cNvSpPr>
            <a:spLocks noGrp="1"/>
          </p:cNvSpPr>
          <p:nvPr>
            <p:ph type="sldNum" sz="quarter" idx="12"/>
          </p:nvPr>
        </p:nvSpPr>
        <p:spPr/>
        <p:txBody>
          <a:bodyPr/>
          <a:lstStyle/>
          <a:p>
            <a:fld id="{C768618C-FDDC-4BF1-AE8B-44FA14D1CC91}" type="slidenum">
              <a:rPr lang="zh-TW" altLang="en-US" smtClean="0"/>
              <a:t>14</a:t>
            </a:fld>
            <a:endParaRPr lang="zh-TW" altLang="en-US"/>
          </a:p>
        </p:txBody>
      </p:sp>
    </p:spTree>
    <p:extLst>
      <p:ext uri="{BB962C8B-B14F-4D97-AF65-F5344CB8AC3E}">
        <p14:creationId xmlns:p14="http://schemas.microsoft.com/office/powerpoint/2010/main" val="1367220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D9FDED8-6B24-40A1-A0CD-C6682EC65DE9}"/>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76B17C70-3900-426E-B5DD-69C686FADFE9}"/>
              </a:ext>
            </a:extLst>
          </p:cNvPr>
          <p:cNvSpPr>
            <a:spLocks noGrp="1"/>
          </p:cNvSpPr>
          <p:nvPr>
            <p:ph idx="1"/>
          </p:nvPr>
        </p:nvSpPr>
        <p:spPr/>
        <p:txBody>
          <a:bodyPr/>
          <a:lstStyle/>
          <a:p>
            <a:r>
              <a:rPr lang="en-US" altLang="zh-TW" dirty="0"/>
              <a:t>Results</a:t>
            </a:r>
          </a:p>
          <a:p>
            <a:pPr lvl="1"/>
            <a:r>
              <a:rPr lang="en-US" altLang="zh-TW" dirty="0"/>
              <a:t>When the input 2D poses are the ground truth, the 3D pose error of LCN is smaller than that of FCN [18] which has dense connections.</a:t>
            </a:r>
          </a:p>
          <a:p>
            <a:pPr lvl="1"/>
            <a:r>
              <a:rPr lang="en-US" altLang="zh-TW" dirty="0"/>
              <a:t>When the 2D poses are estimated from images and inaccurate, the 3D pose error of LCN is smaller than the state-of-the-arts although some of them even use additional training datasets.</a:t>
            </a:r>
          </a:p>
          <a:p>
            <a:pPr lvl="1"/>
            <a:r>
              <a:rPr lang="en-US" altLang="zh-TW" dirty="0"/>
              <a:t>When we apply our model learned on H36M to the MPI-INF-3DHP dataset, it achieves better performance than the state-of-the-arts.</a:t>
            </a:r>
            <a:endParaRPr lang="zh-TW" altLang="en-US" dirty="0"/>
          </a:p>
        </p:txBody>
      </p:sp>
      <p:sp>
        <p:nvSpPr>
          <p:cNvPr id="4" name="投影片編號版面配置區 3">
            <a:extLst>
              <a:ext uri="{FF2B5EF4-FFF2-40B4-BE49-F238E27FC236}">
                <a16:creationId xmlns:a16="http://schemas.microsoft.com/office/drawing/2014/main" id="{8ADAE15D-748E-4CF9-BC63-1216FF71D7BF}"/>
              </a:ext>
            </a:extLst>
          </p:cNvPr>
          <p:cNvSpPr>
            <a:spLocks noGrp="1"/>
          </p:cNvSpPr>
          <p:nvPr>
            <p:ph type="sldNum" sz="quarter" idx="12"/>
          </p:nvPr>
        </p:nvSpPr>
        <p:spPr/>
        <p:txBody>
          <a:bodyPr/>
          <a:lstStyle/>
          <a:p>
            <a:fld id="{C768618C-FDDC-4BF1-AE8B-44FA14D1CC91}" type="slidenum">
              <a:rPr lang="zh-TW" altLang="en-US" smtClean="0"/>
              <a:t>15</a:t>
            </a:fld>
            <a:endParaRPr lang="zh-TW" altLang="en-US"/>
          </a:p>
        </p:txBody>
      </p:sp>
    </p:spTree>
    <p:extLst>
      <p:ext uri="{BB962C8B-B14F-4D97-AF65-F5344CB8AC3E}">
        <p14:creationId xmlns:p14="http://schemas.microsoft.com/office/powerpoint/2010/main" val="2382256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BFE47F6-8317-4753-9AFF-7CD70ECB35BD}"/>
              </a:ext>
            </a:extLst>
          </p:cNvPr>
          <p:cNvSpPr>
            <a:spLocks noGrp="1"/>
          </p:cNvSpPr>
          <p:nvPr>
            <p:ph type="title"/>
          </p:nvPr>
        </p:nvSpPr>
        <p:spPr/>
        <p:txBody>
          <a:bodyPr/>
          <a:lstStyle/>
          <a:p>
            <a:r>
              <a:rPr lang="en-US" altLang="zh-TW" dirty="0"/>
              <a:t>Outline</a:t>
            </a:r>
            <a:endParaRPr lang="zh-TW" altLang="en-US" dirty="0"/>
          </a:p>
        </p:txBody>
      </p:sp>
      <p:sp>
        <p:nvSpPr>
          <p:cNvPr id="3" name="內容版面配置區 2">
            <a:extLst>
              <a:ext uri="{FF2B5EF4-FFF2-40B4-BE49-F238E27FC236}">
                <a16:creationId xmlns:a16="http://schemas.microsoft.com/office/drawing/2014/main" id="{2FAC6CAB-6F46-40AA-940A-72ACDAFD76F2}"/>
              </a:ext>
            </a:extLst>
          </p:cNvPr>
          <p:cNvSpPr>
            <a:spLocks noGrp="1"/>
          </p:cNvSpPr>
          <p:nvPr>
            <p:ph idx="1"/>
          </p:nvPr>
        </p:nvSpPr>
        <p:spPr/>
        <p:txBody>
          <a:bodyPr/>
          <a:lstStyle/>
          <a:p>
            <a:r>
              <a:rPr lang="en-US" altLang="zh-TW" dirty="0">
                <a:solidFill>
                  <a:srgbClr val="AFABAB"/>
                </a:solidFill>
              </a:rPr>
              <a:t>Introduction</a:t>
            </a:r>
          </a:p>
          <a:p>
            <a:r>
              <a:rPr lang="en-US" altLang="zh-TW" dirty="0"/>
              <a:t>Method</a:t>
            </a:r>
          </a:p>
          <a:p>
            <a:pPr lvl="1"/>
            <a:r>
              <a:rPr lang="en-US" altLang="zh-TW" dirty="0"/>
              <a:t>Reformulate GCN</a:t>
            </a:r>
          </a:p>
          <a:p>
            <a:pPr lvl="1"/>
            <a:r>
              <a:rPr lang="en-US" altLang="zh-TW" dirty="0"/>
              <a:t>Locally Connected Network (LCN)</a:t>
            </a:r>
          </a:p>
          <a:p>
            <a:r>
              <a:rPr lang="en-US" altLang="zh-TW" dirty="0">
                <a:solidFill>
                  <a:schemeClr val="bg2">
                    <a:lumMod val="75000"/>
                  </a:schemeClr>
                </a:solidFill>
              </a:rPr>
              <a:t>Experiments</a:t>
            </a:r>
          </a:p>
          <a:p>
            <a:r>
              <a:rPr lang="en-US" altLang="zh-TW" dirty="0">
                <a:solidFill>
                  <a:schemeClr val="bg2">
                    <a:lumMod val="75000"/>
                  </a:schemeClr>
                </a:solidFill>
              </a:rPr>
              <a:t>Conclusion</a:t>
            </a:r>
          </a:p>
          <a:p>
            <a:r>
              <a:rPr lang="en-US" altLang="zh-TW" dirty="0">
                <a:solidFill>
                  <a:schemeClr val="bg2">
                    <a:lumMod val="75000"/>
                  </a:schemeClr>
                </a:solidFill>
              </a:rPr>
              <a:t>Progress Report</a:t>
            </a:r>
          </a:p>
          <a:p>
            <a:pPr lvl="1"/>
            <a:endParaRPr lang="en-US" altLang="zh-TW" dirty="0"/>
          </a:p>
        </p:txBody>
      </p:sp>
      <p:sp>
        <p:nvSpPr>
          <p:cNvPr id="4" name="投影片編號版面配置區 3">
            <a:extLst>
              <a:ext uri="{FF2B5EF4-FFF2-40B4-BE49-F238E27FC236}">
                <a16:creationId xmlns:a16="http://schemas.microsoft.com/office/drawing/2014/main" id="{54B818B2-152E-4E0F-8E15-2C8BE343E2E4}"/>
              </a:ext>
            </a:extLst>
          </p:cNvPr>
          <p:cNvSpPr>
            <a:spLocks noGrp="1"/>
          </p:cNvSpPr>
          <p:nvPr>
            <p:ph type="sldNum" sz="quarter" idx="12"/>
          </p:nvPr>
        </p:nvSpPr>
        <p:spPr/>
        <p:txBody>
          <a:bodyPr/>
          <a:lstStyle/>
          <a:p>
            <a:fld id="{C768618C-FDDC-4BF1-AE8B-44FA14D1CC91}" type="slidenum">
              <a:rPr lang="zh-TW" altLang="en-US" smtClean="0"/>
              <a:t>16</a:t>
            </a:fld>
            <a:endParaRPr lang="zh-TW" altLang="en-US"/>
          </a:p>
        </p:txBody>
      </p:sp>
    </p:spTree>
    <p:extLst>
      <p:ext uri="{BB962C8B-B14F-4D97-AF65-F5344CB8AC3E}">
        <p14:creationId xmlns:p14="http://schemas.microsoft.com/office/powerpoint/2010/main" val="1652551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47D042B-D085-4BCC-AD42-094278AAF11C}"/>
              </a:ext>
            </a:extLst>
          </p:cNvPr>
          <p:cNvSpPr>
            <a:spLocks noGrp="1"/>
          </p:cNvSpPr>
          <p:nvPr>
            <p:ph type="title"/>
          </p:nvPr>
        </p:nvSpPr>
        <p:spPr/>
        <p:txBody>
          <a:bodyPr/>
          <a:lstStyle/>
          <a:p>
            <a:r>
              <a:rPr lang="en-US" altLang="zh-TW" dirty="0"/>
              <a:t>Method</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CA254371-474C-4E66-8C95-8AF0AED34B85}"/>
                  </a:ext>
                </a:extLst>
              </p:cNvPr>
              <p:cNvSpPr>
                <a:spLocks noGrp="1"/>
              </p:cNvSpPr>
              <p:nvPr>
                <p:ph idx="1"/>
              </p:nvPr>
            </p:nvSpPr>
            <p:spPr>
              <a:xfrm>
                <a:off x="838200" y="1825624"/>
                <a:ext cx="10515600" cy="5032375"/>
              </a:xfrm>
            </p:spPr>
            <p:txBody>
              <a:bodyPr>
                <a:normAutofit/>
              </a:bodyPr>
              <a:lstStyle/>
              <a:p>
                <a:r>
                  <a:rPr lang="en-US" altLang="zh-TW" dirty="0"/>
                  <a:t>See Figure 2 (b) that the three nodes share the same operator </a:t>
                </a:r>
                <a14:m>
                  <m:oMath xmlns:m="http://schemas.openxmlformats.org/officeDocument/2006/math">
                    <m:r>
                      <a:rPr lang="en-US" altLang="zh-TW" b="0" i="1" smtClean="0">
                        <a:latin typeface="Cambria Math" panose="02040503050406030204" pitchFamily="18" charset="0"/>
                      </a:rPr>
                      <m:t>𝑇</m:t>
                    </m:r>
                  </m:oMath>
                </a14:m>
                <a:r>
                  <a:rPr lang="en-US" altLang="zh-TW" dirty="0"/>
                  <a:t>.</a:t>
                </a:r>
              </a:p>
              <a:p>
                <a:r>
                  <a:rPr lang="en-US" altLang="zh-TW" dirty="0"/>
                  <a:t>The weight sharing in </a:t>
                </a:r>
                <a14:m>
                  <m:oMath xmlns:m="http://schemas.openxmlformats.org/officeDocument/2006/math">
                    <m:r>
                      <m:rPr>
                        <m:sty m:val="p"/>
                      </m:rPr>
                      <a:rPr lang="en-US" altLang="zh-TW" b="0" i="0" smtClean="0">
                        <a:latin typeface="Cambria Math" panose="02040503050406030204" pitchFamily="18" charset="0"/>
                      </a:rPr>
                      <m:t>W</m:t>
                    </m:r>
                  </m:oMath>
                </a14:m>
                <a:r>
                  <a:rPr lang="en-US" altLang="zh-TW" dirty="0"/>
                  <a:t> enhances the model’s generalization ability on the semi-supervised node classiﬁcation task [6, 14] where the number of training data is small.</a:t>
                </a:r>
              </a:p>
              <a:p>
                <a:r>
                  <a:rPr lang="en-US" altLang="zh-TW" dirty="0"/>
                  <a:t>However, it will harm its representation capability when it is used for 3D pose estimation because each joint needs to aggregate features from its neighbors in unique ways in order to infer its 3D location. </a:t>
                </a:r>
              </a:p>
            </p:txBody>
          </p:sp>
        </mc:Choice>
        <mc:Fallback xmlns="">
          <p:sp>
            <p:nvSpPr>
              <p:cNvPr id="3" name="內容版面配置區 2">
                <a:extLst>
                  <a:ext uri="{FF2B5EF4-FFF2-40B4-BE49-F238E27FC236}">
                    <a16:creationId xmlns:a16="http://schemas.microsoft.com/office/drawing/2014/main" id="{CA254371-474C-4E66-8C95-8AF0AED34B85}"/>
                  </a:ext>
                </a:extLst>
              </p:cNvPr>
              <p:cNvSpPr>
                <a:spLocks noGrp="1" noRot="1" noChangeAspect="1" noMove="1" noResize="1" noEditPoints="1" noAdjustHandles="1" noChangeArrowheads="1" noChangeShapeType="1" noTextEdit="1"/>
              </p:cNvSpPr>
              <p:nvPr>
                <p:ph idx="1"/>
              </p:nvPr>
            </p:nvSpPr>
            <p:spPr>
              <a:xfrm>
                <a:off x="838200" y="1825624"/>
                <a:ext cx="10515600" cy="5032375"/>
              </a:xfrm>
              <a:blipFill>
                <a:blip r:embed="rId2"/>
                <a:stretch>
                  <a:fillRect l="-1043" t="-2058" r="-1275"/>
                </a:stretch>
              </a:blipFill>
            </p:spPr>
            <p:txBody>
              <a:bodyPr/>
              <a:lstStyle/>
              <a:p>
                <a:r>
                  <a:rPr lang="zh-TW" altLang="en-US">
                    <a:noFill/>
                  </a:rPr>
                  <a:t> </a:t>
                </a:r>
              </a:p>
            </p:txBody>
          </p:sp>
        </mc:Fallback>
      </mc:AlternateContent>
      <p:pic>
        <p:nvPicPr>
          <p:cNvPr id="5" name="圖片 4">
            <a:extLst>
              <a:ext uri="{FF2B5EF4-FFF2-40B4-BE49-F238E27FC236}">
                <a16:creationId xmlns:a16="http://schemas.microsoft.com/office/drawing/2014/main" id="{AFDABB39-3732-46BF-83EA-9F70D2904293}"/>
              </a:ext>
            </a:extLst>
          </p:cNvPr>
          <p:cNvPicPr>
            <a:picLocks noChangeAspect="1"/>
          </p:cNvPicPr>
          <p:nvPr/>
        </p:nvPicPr>
        <p:blipFill rotWithShape="1">
          <a:blip r:embed="rId3"/>
          <a:srcRect b="45889"/>
          <a:stretch/>
        </p:blipFill>
        <p:spPr>
          <a:xfrm>
            <a:off x="2986481" y="0"/>
            <a:ext cx="9540052" cy="1736593"/>
          </a:xfrm>
          <a:prstGeom prst="rect">
            <a:avLst/>
          </a:prstGeom>
        </p:spPr>
      </p:pic>
      <p:sp>
        <p:nvSpPr>
          <p:cNvPr id="6" name="投影片編號版面配置區 5">
            <a:extLst>
              <a:ext uri="{FF2B5EF4-FFF2-40B4-BE49-F238E27FC236}">
                <a16:creationId xmlns:a16="http://schemas.microsoft.com/office/drawing/2014/main" id="{37E1954F-3514-4929-B276-742EC7A6029C}"/>
              </a:ext>
            </a:extLst>
          </p:cNvPr>
          <p:cNvSpPr>
            <a:spLocks noGrp="1"/>
          </p:cNvSpPr>
          <p:nvPr>
            <p:ph type="sldNum" sz="quarter" idx="12"/>
          </p:nvPr>
        </p:nvSpPr>
        <p:spPr/>
        <p:txBody>
          <a:bodyPr/>
          <a:lstStyle/>
          <a:p>
            <a:fld id="{C768618C-FDDC-4BF1-AE8B-44FA14D1CC91}" type="slidenum">
              <a:rPr lang="zh-TW" altLang="en-US" smtClean="0"/>
              <a:t>17</a:t>
            </a:fld>
            <a:endParaRPr lang="zh-TW" altLang="en-US"/>
          </a:p>
        </p:txBody>
      </p:sp>
    </p:spTree>
    <p:extLst>
      <p:ext uri="{BB962C8B-B14F-4D97-AF65-F5344CB8AC3E}">
        <p14:creationId xmlns:p14="http://schemas.microsoft.com/office/powerpoint/2010/main" val="2042757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0021BF8-93E7-4D75-B1B2-75F8CC006A08}"/>
              </a:ext>
            </a:extLst>
          </p:cNvPr>
          <p:cNvSpPr>
            <a:spLocks noGrp="1"/>
          </p:cNvSpPr>
          <p:nvPr>
            <p:ph type="title"/>
          </p:nvPr>
        </p:nvSpPr>
        <p:spPr/>
        <p:txBody>
          <a:bodyPr/>
          <a:lstStyle/>
          <a:p>
            <a:r>
              <a:rPr lang="en-US" altLang="zh-TW" dirty="0"/>
              <a:t>Method</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3F4C6979-613C-4741-A19E-CA5B3D8DB044}"/>
                  </a:ext>
                </a:extLst>
              </p:cNvPr>
              <p:cNvSpPr>
                <a:spLocks noGrp="1"/>
              </p:cNvSpPr>
              <p:nvPr>
                <p:ph idx="1"/>
              </p:nvPr>
            </p:nvSpPr>
            <p:spPr/>
            <p:txBody>
              <a:bodyPr/>
              <a:lstStyle/>
              <a:p>
                <a:r>
                  <a:rPr lang="en-US" altLang="zh-TW" dirty="0"/>
                  <a:t>Another minor limitation lies in the way GCN constructs the structure matrix </a:t>
                </a:r>
                <a14:m>
                  <m:oMath xmlns:m="http://schemas.openxmlformats.org/officeDocument/2006/math">
                    <m:r>
                      <a:rPr lang="en-US" altLang="zh-TW" i="1">
                        <a:latin typeface="Cambria Math" panose="02040503050406030204" pitchFamily="18" charset="0"/>
                      </a:rPr>
                      <m:t>𝑆</m:t>
                    </m:r>
                  </m:oMath>
                </a14:m>
                <a:r>
                  <a:rPr lang="en-US" altLang="zh-TW" dirty="0"/>
                  <a:t>, which treats all neighbors of the same distance to the node of interest without discrimination, leaving us no ﬂexibility to freely connect the joints of arbitrary distance.</a:t>
                </a:r>
              </a:p>
              <a:p>
                <a:endParaRPr lang="zh-TW" altLang="en-US" dirty="0"/>
              </a:p>
            </p:txBody>
          </p:sp>
        </mc:Choice>
        <mc:Fallback xmlns="">
          <p:sp>
            <p:nvSpPr>
              <p:cNvPr id="3" name="內容版面配置區 2">
                <a:extLst>
                  <a:ext uri="{FF2B5EF4-FFF2-40B4-BE49-F238E27FC236}">
                    <a16:creationId xmlns:a16="http://schemas.microsoft.com/office/drawing/2014/main" id="{3F4C6979-613C-4741-A19E-CA5B3D8DB044}"/>
                  </a:ext>
                </a:extLst>
              </p:cNvPr>
              <p:cNvSpPr>
                <a:spLocks noGrp="1" noRot="1" noChangeAspect="1" noMove="1" noResize="1" noEditPoints="1" noAdjustHandles="1" noChangeArrowheads="1" noChangeShapeType="1" noTextEdit="1"/>
              </p:cNvSpPr>
              <p:nvPr>
                <p:ph idx="1"/>
              </p:nvPr>
            </p:nvSpPr>
            <p:spPr>
              <a:blipFill>
                <a:blip r:embed="rId2"/>
                <a:stretch>
                  <a:fillRect l="-1043" t="-2381"/>
                </a:stretch>
              </a:blipFill>
            </p:spPr>
            <p:txBody>
              <a:bodyPr/>
              <a:lstStyle/>
              <a:p>
                <a:r>
                  <a:rPr lang="zh-TW" altLang="en-US">
                    <a:noFill/>
                  </a:rPr>
                  <a:t> </a:t>
                </a:r>
              </a:p>
            </p:txBody>
          </p:sp>
        </mc:Fallback>
      </mc:AlternateContent>
      <p:pic>
        <p:nvPicPr>
          <p:cNvPr id="4" name="圖片 3">
            <a:extLst>
              <a:ext uri="{FF2B5EF4-FFF2-40B4-BE49-F238E27FC236}">
                <a16:creationId xmlns:a16="http://schemas.microsoft.com/office/drawing/2014/main" id="{E08BF725-47FE-470D-9651-B52D897F14BA}"/>
              </a:ext>
            </a:extLst>
          </p:cNvPr>
          <p:cNvPicPr>
            <a:picLocks noChangeAspect="1"/>
          </p:cNvPicPr>
          <p:nvPr/>
        </p:nvPicPr>
        <p:blipFill>
          <a:blip r:embed="rId3"/>
          <a:stretch>
            <a:fillRect/>
          </a:stretch>
        </p:blipFill>
        <p:spPr>
          <a:xfrm>
            <a:off x="4360319" y="3707933"/>
            <a:ext cx="3471361" cy="750897"/>
          </a:xfrm>
          <a:prstGeom prst="rect">
            <a:avLst/>
          </a:prstGeom>
        </p:spPr>
      </p:pic>
      <p:pic>
        <p:nvPicPr>
          <p:cNvPr id="6" name="圖片 5">
            <a:extLst>
              <a:ext uri="{FF2B5EF4-FFF2-40B4-BE49-F238E27FC236}">
                <a16:creationId xmlns:a16="http://schemas.microsoft.com/office/drawing/2014/main" id="{B3621341-6FBE-439B-AABE-1DD195D35E72}"/>
              </a:ext>
            </a:extLst>
          </p:cNvPr>
          <p:cNvPicPr>
            <a:picLocks noChangeAspect="1"/>
          </p:cNvPicPr>
          <p:nvPr/>
        </p:nvPicPr>
        <p:blipFill>
          <a:blip r:embed="rId4"/>
          <a:stretch>
            <a:fillRect/>
          </a:stretch>
        </p:blipFill>
        <p:spPr>
          <a:xfrm>
            <a:off x="4453893" y="4611696"/>
            <a:ext cx="3305924" cy="563588"/>
          </a:xfrm>
          <a:prstGeom prst="rect">
            <a:avLst/>
          </a:prstGeom>
        </p:spPr>
      </p:pic>
      <p:sp>
        <p:nvSpPr>
          <p:cNvPr id="7" name="投影片編號版面配置區 6">
            <a:extLst>
              <a:ext uri="{FF2B5EF4-FFF2-40B4-BE49-F238E27FC236}">
                <a16:creationId xmlns:a16="http://schemas.microsoft.com/office/drawing/2014/main" id="{8DF0D24D-9130-4BE8-B27C-63E83F398725}"/>
              </a:ext>
            </a:extLst>
          </p:cNvPr>
          <p:cNvSpPr>
            <a:spLocks noGrp="1"/>
          </p:cNvSpPr>
          <p:nvPr>
            <p:ph type="sldNum" sz="quarter" idx="12"/>
          </p:nvPr>
        </p:nvSpPr>
        <p:spPr/>
        <p:txBody>
          <a:bodyPr/>
          <a:lstStyle/>
          <a:p>
            <a:fld id="{C768618C-FDDC-4BF1-AE8B-44FA14D1CC91}" type="slidenum">
              <a:rPr lang="zh-TW" altLang="en-US" smtClean="0"/>
              <a:t>18</a:t>
            </a:fld>
            <a:endParaRPr lang="zh-TW" altLang="en-US"/>
          </a:p>
        </p:txBody>
      </p:sp>
    </p:spTree>
    <p:extLst>
      <p:ext uri="{BB962C8B-B14F-4D97-AF65-F5344CB8AC3E}">
        <p14:creationId xmlns:p14="http://schemas.microsoft.com/office/powerpoint/2010/main" val="3412606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8E9845E-81DF-4842-BDB1-B13D3935A695}"/>
              </a:ext>
            </a:extLst>
          </p:cNvPr>
          <p:cNvSpPr>
            <a:spLocks noGrp="1"/>
          </p:cNvSpPr>
          <p:nvPr>
            <p:ph type="title"/>
          </p:nvPr>
        </p:nvSpPr>
        <p:spPr/>
        <p:txBody>
          <a:bodyPr/>
          <a:lstStyle/>
          <a:p>
            <a:r>
              <a:rPr lang="en-US" altLang="zh-TW" dirty="0"/>
              <a:t>Method</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49A54C18-66EC-49E4-8CC0-8BF3E53535B9}"/>
                  </a:ext>
                </a:extLst>
              </p:cNvPr>
              <p:cNvSpPr>
                <a:spLocks noGrp="1"/>
              </p:cNvSpPr>
              <p:nvPr>
                <p:ph idx="1"/>
              </p:nvPr>
            </p:nvSpPr>
            <p:spPr/>
            <p:txBody>
              <a:bodyPr/>
              <a:lstStyle/>
              <a:p>
                <a:r>
                  <a:rPr lang="en-US" altLang="zh-TW" dirty="0"/>
                  <a:t>Locally Connected Network</a:t>
                </a:r>
                <a:r>
                  <a:rPr lang="zh-TW" altLang="en-US" dirty="0"/>
                  <a:t> </a:t>
                </a:r>
                <a:r>
                  <a:rPr lang="en-US" altLang="zh-TW" dirty="0"/>
                  <a:t>(LCN)</a:t>
                </a:r>
              </a:p>
              <a:p>
                <a:pPr lvl="1"/>
                <a:r>
                  <a:rPr lang="en-US" altLang="zh-TW" dirty="0"/>
                  <a:t>It has adequate representation ability as there are no constraints in </a:t>
                </a:r>
                <a14:m>
                  <m:oMath xmlns:m="http://schemas.openxmlformats.org/officeDocument/2006/math">
                    <m:r>
                      <a:rPr lang="en-US" altLang="zh-TW" i="1" dirty="0" smtClean="0">
                        <a:latin typeface="Cambria Math" panose="02040503050406030204" pitchFamily="18" charset="0"/>
                      </a:rPr>
                      <m:t>𝑊</m:t>
                    </m:r>
                  </m:oMath>
                </a14:m>
                <a:r>
                  <a:rPr lang="en-US" altLang="zh-TW" dirty="0"/>
                  <a:t>.</a:t>
                </a:r>
              </a:p>
              <a:p>
                <a:pPr lvl="1"/>
                <a:r>
                  <a:rPr lang="en-US" altLang="zh-TW" dirty="0"/>
                  <a:t>It has strong generalization ability as the joints are sparsely connected in </a:t>
                </a:r>
                <a14:m>
                  <m:oMath xmlns:m="http://schemas.openxmlformats.org/officeDocument/2006/math">
                    <m:r>
                      <a:rPr lang="en-US" altLang="zh-TW" i="1" dirty="0" smtClean="0">
                        <a:latin typeface="Cambria Math" panose="02040503050406030204" pitchFamily="18" charset="0"/>
                      </a:rPr>
                      <m:t>𝑆</m:t>
                    </m:r>
                  </m:oMath>
                </a14:m>
                <a:r>
                  <a:rPr lang="en-US" altLang="zh-TW" dirty="0"/>
                  <a:t>. </a:t>
                </a:r>
              </a:p>
              <a:p>
                <a:pPr lvl="1"/>
                <a:endParaRPr lang="en-US" altLang="zh-TW" dirty="0"/>
              </a:p>
              <a:p>
                <a:pPr lvl="1"/>
                <a:r>
                  <a:rPr lang="en-US" altLang="zh-TW" dirty="0"/>
                  <a:t>Note that </a:t>
                </a:r>
                <a14:m>
                  <m:oMath xmlns:m="http://schemas.openxmlformats.org/officeDocument/2006/math">
                    <m:r>
                      <a:rPr lang="en-US" altLang="zh-TW" i="1" dirty="0" smtClean="0">
                        <a:latin typeface="Cambria Math" panose="02040503050406030204" pitchFamily="18" charset="0"/>
                      </a:rPr>
                      <m:t>𝑆</m:t>
                    </m:r>
                  </m:oMath>
                </a14:m>
                <a:r>
                  <a:rPr lang="en-US" altLang="zh-TW" dirty="0"/>
                  <a:t> is shared for all LCN layers which is ofﬂine constructed based on the speciﬁed joint dependence.</a:t>
                </a:r>
              </a:p>
              <a:p>
                <a:pPr lvl="1"/>
                <a:r>
                  <a:rPr lang="en-US" altLang="zh-TW" dirty="0"/>
                  <a:t>Different layers have their own </a:t>
                </a:r>
                <a14:m>
                  <m:oMath xmlns:m="http://schemas.openxmlformats.org/officeDocument/2006/math">
                    <m:r>
                      <a:rPr lang="en-US" altLang="zh-TW" i="1" dirty="0" smtClean="0">
                        <a:latin typeface="Cambria Math" panose="02040503050406030204" pitchFamily="18" charset="0"/>
                      </a:rPr>
                      <m:t>𝑊</m:t>
                    </m:r>
                  </m:oMath>
                </a14:m>
                <a:r>
                  <a:rPr lang="en-US" altLang="zh-TW" dirty="0"/>
                  <a:t> which is learned end-to-end.</a:t>
                </a:r>
              </a:p>
              <a:p>
                <a:pPr lvl="1"/>
                <a:endParaRPr lang="en-US" altLang="zh-TW" dirty="0"/>
              </a:p>
            </p:txBody>
          </p:sp>
        </mc:Choice>
        <mc:Fallback xmlns="">
          <p:sp>
            <p:nvSpPr>
              <p:cNvPr id="3" name="內容版面配置區 2">
                <a:extLst>
                  <a:ext uri="{FF2B5EF4-FFF2-40B4-BE49-F238E27FC236}">
                    <a16:creationId xmlns:a16="http://schemas.microsoft.com/office/drawing/2014/main" id="{49A54C18-66EC-49E4-8CC0-8BF3E53535B9}"/>
                  </a:ext>
                </a:extLst>
              </p:cNvPr>
              <p:cNvSpPr>
                <a:spLocks noGrp="1" noRot="1" noChangeAspect="1" noMove="1" noResize="1" noEditPoints="1" noAdjustHandles="1" noChangeArrowheads="1" noChangeShapeType="1" noTextEdit="1"/>
              </p:cNvSpPr>
              <p:nvPr>
                <p:ph idx="1"/>
              </p:nvPr>
            </p:nvSpPr>
            <p:spPr>
              <a:blipFill>
                <a:blip r:embed="rId2"/>
                <a:stretch>
                  <a:fillRect l="-1043" t="-2381"/>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322EC5C4-0F85-4AEB-B441-72BC1DD1372E}"/>
              </a:ext>
            </a:extLst>
          </p:cNvPr>
          <p:cNvSpPr>
            <a:spLocks noGrp="1"/>
          </p:cNvSpPr>
          <p:nvPr>
            <p:ph type="sldNum" sz="quarter" idx="12"/>
          </p:nvPr>
        </p:nvSpPr>
        <p:spPr/>
        <p:txBody>
          <a:bodyPr/>
          <a:lstStyle/>
          <a:p>
            <a:fld id="{C768618C-FDDC-4BF1-AE8B-44FA14D1CC91}" type="slidenum">
              <a:rPr lang="zh-TW" altLang="en-US" smtClean="0"/>
              <a:t>19</a:t>
            </a:fld>
            <a:endParaRPr lang="zh-TW" altLang="en-US"/>
          </a:p>
        </p:txBody>
      </p:sp>
    </p:spTree>
    <p:extLst>
      <p:ext uri="{BB962C8B-B14F-4D97-AF65-F5344CB8AC3E}">
        <p14:creationId xmlns:p14="http://schemas.microsoft.com/office/powerpoint/2010/main" val="832705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BFE47F6-8317-4753-9AFF-7CD70ECB35BD}"/>
              </a:ext>
            </a:extLst>
          </p:cNvPr>
          <p:cNvSpPr>
            <a:spLocks noGrp="1"/>
          </p:cNvSpPr>
          <p:nvPr>
            <p:ph type="title"/>
          </p:nvPr>
        </p:nvSpPr>
        <p:spPr/>
        <p:txBody>
          <a:bodyPr/>
          <a:lstStyle/>
          <a:p>
            <a:r>
              <a:rPr lang="en-US" altLang="zh-TW" dirty="0"/>
              <a:t>Outline</a:t>
            </a:r>
            <a:endParaRPr lang="zh-TW" altLang="en-US" dirty="0"/>
          </a:p>
        </p:txBody>
      </p:sp>
      <p:sp>
        <p:nvSpPr>
          <p:cNvPr id="3" name="內容版面配置區 2">
            <a:extLst>
              <a:ext uri="{FF2B5EF4-FFF2-40B4-BE49-F238E27FC236}">
                <a16:creationId xmlns:a16="http://schemas.microsoft.com/office/drawing/2014/main" id="{2FAC6CAB-6F46-40AA-940A-72ACDAFD76F2}"/>
              </a:ext>
            </a:extLst>
          </p:cNvPr>
          <p:cNvSpPr>
            <a:spLocks noGrp="1"/>
          </p:cNvSpPr>
          <p:nvPr>
            <p:ph idx="1"/>
          </p:nvPr>
        </p:nvSpPr>
        <p:spPr/>
        <p:txBody>
          <a:bodyPr/>
          <a:lstStyle/>
          <a:p>
            <a:r>
              <a:rPr lang="en-US" altLang="zh-TW" dirty="0"/>
              <a:t>Introduction</a:t>
            </a:r>
          </a:p>
          <a:p>
            <a:r>
              <a:rPr lang="en-US" altLang="zh-TW" dirty="0"/>
              <a:t>Method</a:t>
            </a:r>
          </a:p>
          <a:p>
            <a:pPr lvl="1"/>
            <a:r>
              <a:rPr lang="en-US" altLang="zh-TW" dirty="0"/>
              <a:t>Reformulate GCN</a:t>
            </a:r>
          </a:p>
          <a:p>
            <a:pPr lvl="1"/>
            <a:r>
              <a:rPr lang="en-US" altLang="zh-TW" dirty="0"/>
              <a:t>Locally Connected Network (LCN)</a:t>
            </a:r>
          </a:p>
          <a:p>
            <a:r>
              <a:rPr lang="en-US" altLang="zh-TW" dirty="0"/>
              <a:t>Experiments</a:t>
            </a:r>
          </a:p>
          <a:p>
            <a:r>
              <a:rPr lang="en-US" altLang="zh-TW" dirty="0"/>
              <a:t>Conclusion</a:t>
            </a:r>
          </a:p>
          <a:p>
            <a:r>
              <a:rPr lang="en-US" altLang="zh-TW" dirty="0"/>
              <a:t>Progress Report</a:t>
            </a:r>
          </a:p>
          <a:p>
            <a:pPr lvl="1"/>
            <a:endParaRPr lang="en-US" altLang="zh-TW" dirty="0"/>
          </a:p>
        </p:txBody>
      </p:sp>
      <p:sp>
        <p:nvSpPr>
          <p:cNvPr id="4" name="投影片編號版面配置區 3">
            <a:extLst>
              <a:ext uri="{FF2B5EF4-FFF2-40B4-BE49-F238E27FC236}">
                <a16:creationId xmlns:a16="http://schemas.microsoft.com/office/drawing/2014/main" id="{4755E4AE-8FB5-47CE-81C5-52C5ACB9E968}"/>
              </a:ext>
            </a:extLst>
          </p:cNvPr>
          <p:cNvSpPr>
            <a:spLocks noGrp="1"/>
          </p:cNvSpPr>
          <p:nvPr>
            <p:ph type="sldNum" sz="quarter" idx="12"/>
          </p:nvPr>
        </p:nvSpPr>
        <p:spPr/>
        <p:txBody>
          <a:bodyPr/>
          <a:lstStyle/>
          <a:p>
            <a:fld id="{C768618C-FDDC-4BF1-AE8B-44FA14D1CC91}" type="slidenum">
              <a:rPr lang="zh-TW" altLang="en-US" smtClean="0"/>
              <a:t>2</a:t>
            </a:fld>
            <a:endParaRPr lang="zh-TW" altLang="en-US"/>
          </a:p>
        </p:txBody>
      </p:sp>
    </p:spTree>
    <p:extLst>
      <p:ext uri="{BB962C8B-B14F-4D97-AF65-F5344CB8AC3E}">
        <p14:creationId xmlns:p14="http://schemas.microsoft.com/office/powerpoint/2010/main" val="26224669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D7FA941-19EB-4234-8A11-A676DF3980F5}"/>
              </a:ext>
            </a:extLst>
          </p:cNvPr>
          <p:cNvSpPr>
            <a:spLocks noGrp="1"/>
          </p:cNvSpPr>
          <p:nvPr>
            <p:ph type="title"/>
          </p:nvPr>
        </p:nvSpPr>
        <p:spPr/>
        <p:txBody>
          <a:bodyPr/>
          <a:lstStyle/>
          <a:p>
            <a:r>
              <a:rPr lang="en-US" altLang="zh-TW" dirty="0"/>
              <a:t>Method</a:t>
            </a:r>
            <a:endParaRPr lang="zh-TW" altLang="en-US" dirty="0"/>
          </a:p>
        </p:txBody>
      </p:sp>
      <p:sp>
        <p:nvSpPr>
          <p:cNvPr id="3" name="內容版面配置區 2">
            <a:extLst>
              <a:ext uri="{FF2B5EF4-FFF2-40B4-BE49-F238E27FC236}">
                <a16:creationId xmlns:a16="http://schemas.microsoft.com/office/drawing/2014/main" id="{77DF1AB4-9C50-412C-94EE-5DB748F3CF8E}"/>
              </a:ext>
            </a:extLst>
          </p:cNvPr>
          <p:cNvSpPr>
            <a:spLocks noGrp="1"/>
          </p:cNvSpPr>
          <p:nvPr>
            <p:ph idx="1"/>
          </p:nvPr>
        </p:nvSpPr>
        <p:spPr/>
        <p:txBody>
          <a:bodyPr/>
          <a:lstStyle/>
          <a:p>
            <a:r>
              <a:rPr lang="en-US" altLang="zh-TW" dirty="0"/>
              <a:t>LCN (K-NN)</a:t>
            </a:r>
          </a:p>
          <a:p>
            <a:pPr lvl="1"/>
            <a:r>
              <a:rPr lang="en-US" altLang="zh-TW" dirty="0"/>
              <a:t>In this paper, we investigate a simple way to determine the joint dependence, i.e. each joint depends on the neighbors whose manifold distance to the joint is less equal than K. </a:t>
            </a:r>
          </a:p>
          <a:p>
            <a:pPr lvl="1"/>
            <a:r>
              <a:rPr lang="en-US" altLang="zh-TW" dirty="0"/>
              <a:t>It is worth noting that there are other alternatives to determine the joint dependence but it is not the focus of this paper to explore them.</a:t>
            </a:r>
          </a:p>
          <a:p>
            <a:pPr lvl="1"/>
            <a:r>
              <a:rPr lang="en-US" altLang="zh-TW" dirty="0"/>
              <a:t>The point is that our model can leverage any pre-determined joint dependence relation as a prior.</a:t>
            </a:r>
          </a:p>
          <a:p>
            <a:pPr lvl="1"/>
            <a:endParaRPr lang="zh-TW" altLang="en-US" dirty="0"/>
          </a:p>
        </p:txBody>
      </p:sp>
      <p:sp>
        <p:nvSpPr>
          <p:cNvPr id="4" name="投影片編號版面配置區 3">
            <a:extLst>
              <a:ext uri="{FF2B5EF4-FFF2-40B4-BE49-F238E27FC236}">
                <a16:creationId xmlns:a16="http://schemas.microsoft.com/office/drawing/2014/main" id="{6588CC3D-D412-4F34-96AD-E0FDEBC82FC3}"/>
              </a:ext>
            </a:extLst>
          </p:cNvPr>
          <p:cNvSpPr>
            <a:spLocks noGrp="1"/>
          </p:cNvSpPr>
          <p:nvPr>
            <p:ph type="sldNum" sz="quarter" idx="12"/>
          </p:nvPr>
        </p:nvSpPr>
        <p:spPr/>
        <p:txBody>
          <a:bodyPr/>
          <a:lstStyle/>
          <a:p>
            <a:fld id="{C768618C-FDDC-4BF1-AE8B-44FA14D1CC91}" type="slidenum">
              <a:rPr lang="zh-TW" altLang="en-US" smtClean="0"/>
              <a:t>20</a:t>
            </a:fld>
            <a:endParaRPr lang="zh-TW" altLang="en-US"/>
          </a:p>
        </p:txBody>
      </p:sp>
    </p:spTree>
    <p:extLst>
      <p:ext uri="{BB962C8B-B14F-4D97-AF65-F5344CB8AC3E}">
        <p14:creationId xmlns:p14="http://schemas.microsoft.com/office/powerpoint/2010/main" val="4257452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32494A95-8C04-4ACD-AB7B-1E9F511EDB56}"/>
              </a:ext>
            </a:extLst>
          </p:cNvPr>
          <p:cNvPicPr>
            <a:picLocks noChangeAspect="1"/>
          </p:cNvPicPr>
          <p:nvPr/>
        </p:nvPicPr>
        <p:blipFill rotWithShape="1">
          <a:blip r:embed="rId2"/>
          <a:srcRect l="3238" t="2324" r="5588" b="3363"/>
          <a:stretch/>
        </p:blipFill>
        <p:spPr>
          <a:xfrm>
            <a:off x="8170877" y="1690688"/>
            <a:ext cx="3609533" cy="3710600"/>
          </a:xfrm>
          <a:prstGeom prst="rect">
            <a:avLst/>
          </a:prstGeom>
        </p:spPr>
      </p:pic>
      <p:sp>
        <p:nvSpPr>
          <p:cNvPr id="2" name="標題 1">
            <a:extLst>
              <a:ext uri="{FF2B5EF4-FFF2-40B4-BE49-F238E27FC236}">
                <a16:creationId xmlns:a16="http://schemas.microsoft.com/office/drawing/2014/main" id="{577DD4D3-3362-4CC3-97D4-690E166A2406}"/>
              </a:ext>
            </a:extLst>
          </p:cNvPr>
          <p:cNvSpPr>
            <a:spLocks noGrp="1"/>
          </p:cNvSpPr>
          <p:nvPr>
            <p:ph type="title"/>
          </p:nvPr>
        </p:nvSpPr>
        <p:spPr/>
        <p:txBody>
          <a:bodyPr/>
          <a:lstStyle/>
          <a:p>
            <a:r>
              <a:rPr lang="en-US" altLang="zh-TW" dirty="0"/>
              <a:t>Method</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CD5E5A9C-5AD1-4546-B8B0-6280C1FEE168}"/>
                  </a:ext>
                </a:extLst>
              </p:cNvPr>
              <p:cNvSpPr>
                <a:spLocks noGrp="1"/>
              </p:cNvSpPr>
              <p:nvPr>
                <p:ph idx="1"/>
              </p:nvPr>
            </p:nvSpPr>
            <p:spPr>
              <a:xfrm>
                <a:off x="838201" y="1825625"/>
                <a:ext cx="7215230" cy="4351338"/>
              </a:xfrm>
            </p:spPr>
            <p:txBody>
              <a:bodyPr/>
              <a:lstStyle/>
              <a:p>
                <a:r>
                  <a:rPr lang="en-US" altLang="zh-TW" dirty="0"/>
                  <a:t>We construct </a:t>
                </a:r>
                <a14:m>
                  <m:oMath xmlns:m="http://schemas.openxmlformats.org/officeDocument/2006/math">
                    <m:r>
                      <a:rPr lang="en-US" altLang="zh-TW" i="1" dirty="0" smtClean="0">
                        <a:latin typeface="Cambria Math" panose="02040503050406030204" pitchFamily="18" charset="0"/>
                      </a:rPr>
                      <m:t>𝑆</m:t>
                    </m:r>
                  </m:oMath>
                </a14:m>
                <a:r>
                  <a:rPr lang="en-US" altLang="zh-TW" dirty="0"/>
                  <a:t> to reﬂect the above deﬁned joint dependence which is very straightforward due to the reformulation. If joint </a:t>
                </a:r>
                <a14:m>
                  <m:oMath xmlns:m="http://schemas.openxmlformats.org/officeDocument/2006/math">
                    <m:r>
                      <a:rPr lang="en-US" altLang="zh-TW" i="1" dirty="0" smtClean="0">
                        <a:latin typeface="Cambria Math" panose="02040503050406030204" pitchFamily="18" charset="0"/>
                      </a:rPr>
                      <m:t>𝑗</m:t>
                    </m:r>
                  </m:oMath>
                </a14:m>
                <a:r>
                  <a:rPr lang="en-US" altLang="zh-TW" dirty="0"/>
                  <a:t> is dependent on the joint </a:t>
                </a:r>
                <a14:m>
                  <m:oMath xmlns:m="http://schemas.openxmlformats.org/officeDocument/2006/math">
                    <m:r>
                      <a:rPr lang="en-US" altLang="zh-TW" i="1" dirty="0" smtClean="0">
                        <a:latin typeface="Cambria Math" panose="02040503050406030204" pitchFamily="18" charset="0"/>
                      </a:rPr>
                      <m:t>𝑖</m:t>
                    </m:r>
                  </m:oMath>
                </a14:m>
                <a:r>
                  <a:rPr lang="en-US" altLang="zh-TW" dirty="0"/>
                  <a:t>, then we set the </a:t>
                </a:r>
                <a14:m>
                  <m:oMath xmlns:m="http://schemas.openxmlformats.org/officeDocument/2006/math">
                    <m:r>
                      <a:rPr lang="en-US" altLang="zh-TW" i="1" dirty="0" smtClean="0">
                        <a:latin typeface="Cambria Math" panose="02040503050406030204" pitchFamily="18" charset="0"/>
                      </a:rPr>
                      <m:t>(</m:t>
                    </m:r>
                    <m:r>
                      <a:rPr lang="en-US" altLang="zh-TW" i="1" dirty="0" err="1">
                        <a:latin typeface="Cambria Math" panose="02040503050406030204" pitchFamily="18" charset="0"/>
                      </a:rPr>
                      <m:t>𝑖</m:t>
                    </m:r>
                    <m:r>
                      <a:rPr lang="en-US" altLang="zh-TW" i="1" dirty="0" err="1">
                        <a:latin typeface="Cambria Math" panose="02040503050406030204" pitchFamily="18" charset="0"/>
                      </a:rPr>
                      <m:t>, </m:t>
                    </m:r>
                    <m:r>
                      <a:rPr lang="en-US" altLang="zh-TW" i="1" dirty="0" err="1">
                        <a:latin typeface="Cambria Math" panose="02040503050406030204" pitchFamily="18" charset="0"/>
                      </a:rPr>
                      <m:t>𝑗</m:t>
                    </m:r>
                    <m:r>
                      <a:rPr lang="en-US" altLang="zh-TW" i="1" dirty="0">
                        <a:latin typeface="Cambria Math" panose="02040503050406030204" pitchFamily="18" charset="0"/>
                      </a:rPr>
                      <m:t>)</m:t>
                    </m:r>
                  </m:oMath>
                </a14:m>
                <a:r>
                  <a:rPr lang="en-US" altLang="zh-TW" dirty="0"/>
                  <a:t> block of </a:t>
                </a:r>
                <a14:m>
                  <m:oMath xmlns:m="http://schemas.openxmlformats.org/officeDocument/2006/math">
                    <m:r>
                      <a:rPr lang="en-US" altLang="zh-TW" i="1" dirty="0" smtClean="0">
                        <a:latin typeface="Cambria Math" panose="02040503050406030204" pitchFamily="18" charset="0"/>
                      </a:rPr>
                      <m:t>𝑆</m:t>
                    </m:r>
                  </m:oMath>
                </a14:m>
                <a:r>
                  <a:rPr lang="en-US" altLang="zh-TW" dirty="0"/>
                  <a:t> to be ones.</a:t>
                </a:r>
              </a:p>
              <a:p>
                <a:pPr lvl="1"/>
                <a14:m>
                  <m:oMath xmlns:m="http://schemas.openxmlformats.org/officeDocument/2006/math">
                    <m:sSup>
                      <m:sSupPr>
                        <m:ctrlPr>
                          <a:rPr lang="en-US" altLang="zh-TW" i="1">
                            <a:latin typeface="Cambria Math" panose="02040503050406030204" pitchFamily="18" charset="0"/>
                          </a:rPr>
                        </m:ctrlPr>
                      </m:sSupPr>
                      <m:e>
                        <m:r>
                          <a:rPr lang="en-US" altLang="zh-TW" i="1">
                            <a:latin typeface="Cambria Math" panose="02040503050406030204" pitchFamily="18" charset="0"/>
                          </a:rPr>
                          <m:t>h</m:t>
                        </m:r>
                      </m:e>
                      <m:sup>
                        <m:r>
                          <a:rPr lang="en-US" altLang="zh-TW" i="1">
                            <a:latin typeface="Cambria Math" panose="02040503050406030204" pitchFamily="18" charset="0"/>
                          </a:rPr>
                          <m:t>(</m:t>
                        </m:r>
                        <m:r>
                          <a:rPr lang="en-US" altLang="zh-TW" i="1">
                            <a:latin typeface="Cambria Math" panose="02040503050406030204" pitchFamily="18" charset="0"/>
                          </a:rPr>
                          <m:t>𝑖</m:t>
                        </m:r>
                        <m:r>
                          <a:rPr lang="en-US" altLang="zh-TW" i="1">
                            <a:latin typeface="Cambria Math" panose="02040503050406030204" pitchFamily="18" charset="0"/>
                          </a:rPr>
                          <m:t>)</m:t>
                        </m:r>
                      </m:sup>
                    </m:sSup>
                  </m:oMath>
                </a14:m>
                <a:r>
                  <a:rPr lang="en-US" altLang="zh-TW" dirty="0"/>
                  <a:t>, denotes the </a:t>
                </a:r>
                <a14:m>
                  <m:oMath xmlns:m="http://schemas.openxmlformats.org/officeDocument/2006/math">
                    <m:r>
                      <a:rPr lang="en-US" altLang="zh-TW" i="1" dirty="0">
                        <a:latin typeface="Cambria Math" panose="02040503050406030204" pitchFamily="18" charset="0"/>
                      </a:rPr>
                      <m:t>𝑀</m:t>
                    </m:r>
                  </m:oMath>
                </a14:m>
                <a:r>
                  <a:rPr lang="en-US" altLang="zh-TW" dirty="0"/>
                  <a:t> input features of the </a:t>
                </a:r>
                <a14:m>
                  <m:oMath xmlns:m="http://schemas.openxmlformats.org/officeDocument/2006/math">
                    <m:sSub>
                      <m:sSubPr>
                        <m:ctrlPr>
                          <a:rPr lang="en-US" altLang="zh-TW" i="1" dirty="0">
                            <a:latin typeface="Cambria Math" panose="02040503050406030204" pitchFamily="18" charset="0"/>
                          </a:rPr>
                        </m:ctrlPr>
                      </m:sSubPr>
                      <m:e>
                        <m:r>
                          <a:rPr lang="en-US" altLang="zh-TW" i="1" dirty="0">
                            <a:latin typeface="Cambria Math" panose="02040503050406030204" pitchFamily="18" charset="0"/>
                          </a:rPr>
                          <m:t>𝑖</m:t>
                        </m:r>
                      </m:e>
                      <m:sub>
                        <m:r>
                          <a:rPr lang="en-US" altLang="zh-TW" i="1" dirty="0">
                            <a:latin typeface="Cambria Math" panose="02040503050406030204" pitchFamily="18" charset="0"/>
                          </a:rPr>
                          <m:t>𝑡h</m:t>
                        </m:r>
                      </m:sub>
                    </m:sSub>
                  </m:oMath>
                </a14:m>
                <a:r>
                  <a:rPr lang="en-US" altLang="zh-TW" dirty="0"/>
                  <a:t> joint</a:t>
                </a:r>
              </a:p>
              <a:p>
                <a:pPr lvl="1"/>
                <a14:m>
                  <m:oMath xmlns:m="http://schemas.openxmlformats.org/officeDocument/2006/math">
                    <m:sSup>
                      <m:sSupPr>
                        <m:ctrlPr>
                          <a:rPr lang="en-US" altLang="zh-TW" i="1">
                            <a:latin typeface="Cambria Math" panose="02040503050406030204" pitchFamily="18" charset="0"/>
                          </a:rPr>
                        </m:ctrlPr>
                      </m:sSupPr>
                      <m:e>
                        <m:r>
                          <a:rPr lang="en-US" altLang="zh-TW" i="1">
                            <a:latin typeface="Cambria Math" panose="02040503050406030204" pitchFamily="18" charset="0"/>
                          </a:rPr>
                          <m:t>𝑢</m:t>
                        </m:r>
                      </m:e>
                      <m:sup>
                        <m:r>
                          <a:rPr lang="en-US" altLang="zh-TW" i="1">
                            <a:latin typeface="Cambria Math" panose="02040503050406030204" pitchFamily="18" charset="0"/>
                          </a:rPr>
                          <m:t>(</m:t>
                        </m:r>
                        <m:r>
                          <a:rPr lang="en-US" altLang="zh-TW" i="1">
                            <a:latin typeface="Cambria Math" panose="02040503050406030204" pitchFamily="18" charset="0"/>
                          </a:rPr>
                          <m:t>𝑗</m:t>
                        </m:r>
                        <m:r>
                          <a:rPr lang="en-US" altLang="zh-TW" i="1">
                            <a:latin typeface="Cambria Math" panose="02040503050406030204" pitchFamily="18" charset="0"/>
                          </a:rPr>
                          <m:t>)</m:t>
                        </m:r>
                      </m:sup>
                    </m:sSup>
                  </m:oMath>
                </a14:m>
                <a:r>
                  <a:rPr lang="en-US" altLang="zh-TW" dirty="0"/>
                  <a:t>, denotes the </a:t>
                </a:r>
                <a14:m>
                  <m:oMath xmlns:m="http://schemas.openxmlformats.org/officeDocument/2006/math">
                    <m:r>
                      <a:rPr lang="en-US" altLang="zh-TW" i="1" dirty="0">
                        <a:latin typeface="Cambria Math" panose="02040503050406030204" pitchFamily="18" charset="0"/>
                      </a:rPr>
                      <m:t>𝑀</m:t>
                    </m:r>
                    <m:r>
                      <a:rPr lang="en-US" altLang="zh-TW" i="1" dirty="0">
                        <a:latin typeface="Cambria Math" panose="02040503050406030204" pitchFamily="18" charset="0"/>
                      </a:rPr>
                      <m:t>′</m:t>
                    </m:r>
                  </m:oMath>
                </a14:m>
                <a:r>
                  <a:rPr lang="en-US" altLang="zh-TW" dirty="0"/>
                  <a:t> output features of the node </a:t>
                </a:r>
                <a14:m>
                  <m:oMath xmlns:m="http://schemas.openxmlformats.org/officeDocument/2006/math">
                    <m:r>
                      <a:rPr lang="en-US" altLang="zh-TW" i="1" dirty="0">
                        <a:latin typeface="Cambria Math" panose="02040503050406030204" pitchFamily="18" charset="0"/>
                      </a:rPr>
                      <m:t>𝑗</m:t>
                    </m:r>
                    <m:r>
                      <a:rPr lang="en-US" altLang="zh-TW" i="1" dirty="0">
                        <a:latin typeface="Cambria Math" panose="02040503050406030204" pitchFamily="18" charset="0"/>
                      </a:rPr>
                      <m:t> </m:t>
                    </m:r>
                  </m:oMath>
                </a14:m>
                <a:endParaRPr lang="en-US" altLang="zh-TW" dirty="0"/>
              </a:p>
              <a:p>
                <a:endParaRPr lang="zh-TW" altLang="en-US" dirty="0"/>
              </a:p>
            </p:txBody>
          </p:sp>
        </mc:Choice>
        <mc:Fallback xmlns="">
          <p:sp>
            <p:nvSpPr>
              <p:cNvPr id="3" name="內容版面配置區 2">
                <a:extLst>
                  <a:ext uri="{FF2B5EF4-FFF2-40B4-BE49-F238E27FC236}">
                    <a16:creationId xmlns:a16="http://schemas.microsoft.com/office/drawing/2014/main" id="{CD5E5A9C-5AD1-4546-B8B0-6280C1FEE168}"/>
                  </a:ext>
                </a:extLst>
              </p:cNvPr>
              <p:cNvSpPr>
                <a:spLocks noGrp="1" noRot="1" noChangeAspect="1" noMove="1" noResize="1" noEditPoints="1" noAdjustHandles="1" noChangeArrowheads="1" noChangeShapeType="1" noTextEdit="1"/>
              </p:cNvSpPr>
              <p:nvPr>
                <p:ph idx="1"/>
              </p:nvPr>
            </p:nvSpPr>
            <p:spPr>
              <a:xfrm>
                <a:off x="838201" y="1825625"/>
                <a:ext cx="7215230" cy="4351338"/>
              </a:xfrm>
              <a:blipFill>
                <a:blip r:embed="rId3"/>
                <a:stretch>
                  <a:fillRect l="-1522" t="-2381" r="-2620"/>
                </a:stretch>
              </a:blipFill>
            </p:spPr>
            <p:txBody>
              <a:bodyPr/>
              <a:lstStyle/>
              <a:p>
                <a:r>
                  <a:rPr lang="zh-TW" altLang="en-US">
                    <a:noFill/>
                  </a:rPr>
                  <a:t> </a:t>
                </a:r>
              </a:p>
            </p:txBody>
          </p:sp>
        </mc:Fallback>
      </mc:AlternateContent>
      <p:pic>
        <p:nvPicPr>
          <p:cNvPr id="5" name="圖片 4">
            <a:extLst>
              <a:ext uri="{FF2B5EF4-FFF2-40B4-BE49-F238E27FC236}">
                <a16:creationId xmlns:a16="http://schemas.microsoft.com/office/drawing/2014/main" id="{CE147E55-7369-4CF1-B15F-19AEFF1657BA}"/>
              </a:ext>
            </a:extLst>
          </p:cNvPr>
          <p:cNvPicPr>
            <a:picLocks noChangeAspect="1"/>
          </p:cNvPicPr>
          <p:nvPr/>
        </p:nvPicPr>
        <p:blipFill>
          <a:blip r:embed="rId4"/>
          <a:stretch>
            <a:fillRect/>
          </a:stretch>
        </p:blipFill>
        <p:spPr>
          <a:xfrm>
            <a:off x="2686947" y="5051943"/>
            <a:ext cx="3635184" cy="807134"/>
          </a:xfrm>
          <a:prstGeom prst="rect">
            <a:avLst/>
          </a:prstGeom>
        </p:spPr>
      </p:pic>
      <p:sp>
        <p:nvSpPr>
          <p:cNvPr id="6" name="投影片編號版面配置區 5">
            <a:extLst>
              <a:ext uri="{FF2B5EF4-FFF2-40B4-BE49-F238E27FC236}">
                <a16:creationId xmlns:a16="http://schemas.microsoft.com/office/drawing/2014/main" id="{065A0C5B-F802-4E46-88EB-2A06B4A248E5}"/>
              </a:ext>
            </a:extLst>
          </p:cNvPr>
          <p:cNvSpPr>
            <a:spLocks noGrp="1"/>
          </p:cNvSpPr>
          <p:nvPr>
            <p:ph type="sldNum" sz="quarter" idx="12"/>
          </p:nvPr>
        </p:nvSpPr>
        <p:spPr/>
        <p:txBody>
          <a:bodyPr/>
          <a:lstStyle/>
          <a:p>
            <a:fld id="{C768618C-FDDC-4BF1-AE8B-44FA14D1CC91}" type="slidenum">
              <a:rPr lang="zh-TW" altLang="en-US" smtClean="0"/>
              <a:t>21</a:t>
            </a:fld>
            <a:endParaRPr lang="zh-TW" altLang="en-US"/>
          </a:p>
        </p:txBody>
      </p:sp>
    </p:spTree>
    <p:extLst>
      <p:ext uri="{BB962C8B-B14F-4D97-AF65-F5344CB8AC3E}">
        <p14:creationId xmlns:p14="http://schemas.microsoft.com/office/powerpoint/2010/main" val="30768590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6E5E8B2-73B9-4C50-A459-606B8ECE2E7B}"/>
              </a:ext>
            </a:extLst>
          </p:cNvPr>
          <p:cNvSpPr>
            <a:spLocks noGrp="1"/>
          </p:cNvSpPr>
          <p:nvPr>
            <p:ph type="title"/>
          </p:nvPr>
        </p:nvSpPr>
        <p:spPr/>
        <p:txBody>
          <a:bodyPr/>
          <a:lstStyle/>
          <a:p>
            <a:r>
              <a:rPr lang="en-US" altLang="zh-TW" dirty="0"/>
              <a:t>Method</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C22E296C-95D8-46E1-90DA-AF25298B864C}"/>
                  </a:ext>
                </a:extLst>
              </p:cNvPr>
              <p:cNvSpPr>
                <a:spLocks noGrp="1"/>
              </p:cNvSpPr>
              <p:nvPr>
                <p:ph idx="1"/>
              </p:nvPr>
            </p:nvSpPr>
            <p:spPr/>
            <p:txBody>
              <a:bodyPr/>
              <a:lstStyle/>
              <a:p>
                <a:r>
                  <a:rPr lang="en-US" altLang="zh-TW" dirty="0"/>
                  <a:t>We can further replace the ones in </a:t>
                </a:r>
                <a14:m>
                  <m:oMath xmlns:m="http://schemas.openxmlformats.org/officeDocument/2006/math">
                    <m:r>
                      <a:rPr lang="en-US" altLang="zh-TW" i="1" dirty="0" smtClean="0">
                        <a:latin typeface="Cambria Math" panose="02040503050406030204" pitchFamily="18" charset="0"/>
                      </a:rPr>
                      <m:t>𝑆</m:t>
                    </m:r>
                  </m:oMath>
                </a14:m>
                <a:r>
                  <a:rPr lang="en-US" altLang="zh-TW" dirty="0"/>
                  <a:t> by continuous values to reﬂect the “importance” among the joints. </a:t>
                </a:r>
              </a:p>
              <a:p>
                <a:r>
                  <a:rPr lang="en-US" altLang="zh-TW" dirty="0"/>
                  <a:t>Instead of manually specifying the values, we can also learn them from the training dataset end-to-end by replacing the nonzero values in </a:t>
                </a:r>
                <a14:m>
                  <m:oMath xmlns:m="http://schemas.openxmlformats.org/officeDocument/2006/math">
                    <m:r>
                      <a:rPr lang="en-US" altLang="zh-TW" i="1" dirty="0" smtClean="0">
                        <a:latin typeface="Cambria Math" panose="02040503050406030204" pitchFamily="18" charset="0"/>
                      </a:rPr>
                      <m:t>𝑆</m:t>
                    </m:r>
                  </m:oMath>
                </a14:m>
                <a:r>
                  <a:rPr lang="en-US" altLang="zh-TW" dirty="0"/>
                  <a:t> with learnable parameters.</a:t>
                </a:r>
              </a:p>
              <a:p>
                <a:endParaRPr lang="zh-TW" altLang="en-US" dirty="0"/>
              </a:p>
            </p:txBody>
          </p:sp>
        </mc:Choice>
        <mc:Fallback xmlns="">
          <p:sp>
            <p:nvSpPr>
              <p:cNvPr id="3" name="內容版面配置區 2">
                <a:extLst>
                  <a:ext uri="{FF2B5EF4-FFF2-40B4-BE49-F238E27FC236}">
                    <a16:creationId xmlns:a16="http://schemas.microsoft.com/office/drawing/2014/main" id="{C22E296C-95D8-46E1-90DA-AF25298B864C}"/>
                  </a:ext>
                </a:extLst>
              </p:cNvPr>
              <p:cNvSpPr>
                <a:spLocks noGrp="1" noRot="1" noChangeAspect="1" noMove="1" noResize="1" noEditPoints="1" noAdjustHandles="1" noChangeArrowheads="1" noChangeShapeType="1" noTextEdit="1"/>
              </p:cNvSpPr>
              <p:nvPr>
                <p:ph idx="1"/>
              </p:nvPr>
            </p:nvSpPr>
            <p:spPr>
              <a:blipFill>
                <a:blip r:embed="rId2"/>
                <a:stretch>
                  <a:fillRect l="-1043" t="-2381" r="-1391"/>
                </a:stretch>
              </a:blipFill>
            </p:spPr>
            <p:txBody>
              <a:bodyPr/>
              <a:lstStyle/>
              <a:p>
                <a:r>
                  <a:rPr lang="zh-TW" altLang="en-US">
                    <a:noFill/>
                  </a:rPr>
                  <a:t> </a:t>
                </a:r>
              </a:p>
            </p:txBody>
          </p:sp>
        </mc:Fallback>
      </mc:AlternateContent>
      <p:sp>
        <p:nvSpPr>
          <p:cNvPr id="5" name="投影片編號版面配置區 4">
            <a:extLst>
              <a:ext uri="{FF2B5EF4-FFF2-40B4-BE49-F238E27FC236}">
                <a16:creationId xmlns:a16="http://schemas.microsoft.com/office/drawing/2014/main" id="{EA478EFE-56A0-40E4-9569-19A2040EE78B}"/>
              </a:ext>
            </a:extLst>
          </p:cNvPr>
          <p:cNvSpPr>
            <a:spLocks noGrp="1"/>
          </p:cNvSpPr>
          <p:nvPr>
            <p:ph type="sldNum" sz="quarter" idx="12"/>
          </p:nvPr>
        </p:nvSpPr>
        <p:spPr/>
        <p:txBody>
          <a:bodyPr/>
          <a:lstStyle/>
          <a:p>
            <a:fld id="{C768618C-FDDC-4BF1-AE8B-44FA14D1CC91}" type="slidenum">
              <a:rPr lang="zh-TW" altLang="en-US" smtClean="0"/>
              <a:t>22</a:t>
            </a:fld>
            <a:endParaRPr lang="zh-TW" altLang="en-US"/>
          </a:p>
        </p:txBody>
      </p:sp>
    </p:spTree>
    <p:extLst>
      <p:ext uri="{BB962C8B-B14F-4D97-AF65-F5344CB8AC3E}">
        <p14:creationId xmlns:p14="http://schemas.microsoft.com/office/powerpoint/2010/main" val="1813641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82D8324-4113-4EA6-8C04-3D46CCF71404}"/>
              </a:ext>
            </a:extLst>
          </p:cNvPr>
          <p:cNvSpPr>
            <a:spLocks noGrp="1"/>
          </p:cNvSpPr>
          <p:nvPr>
            <p:ph type="title"/>
          </p:nvPr>
        </p:nvSpPr>
        <p:spPr/>
        <p:txBody>
          <a:bodyPr/>
          <a:lstStyle/>
          <a:p>
            <a:r>
              <a:rPr lang="en-US" altLang="zh-TW" dirty="0"/>
              <a:t>Method</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4049AD1C-E49A-4F5B-B1A7-82BAAE6C5CC2}"/>
                  </a:ext>
                </a:extLst>
              </p:cNvPr>
              <p:cNvSpPr>
                <a:spLocks noGrp="1"/>
              </p:cNvSpPr>
              <p:nvPr>
                <p:ph idx="1"/>
              </p:nvPr>
            </p:nvSpPr>
            <p:spPr/>
            <p:txBody>
              <a:bodyPr/>
              <a:lstStyle/>
              <a:p>
                <a:r>
                  <a:rPr lang="en-US" altLang="zh-TW" dirty="0"/>
                  <a:t>Deep Neural Network Model</a:t>
                </a:r>
              </a:p>
              <a:p>
                <a:pPr lvl="1"/>
                <a:r>
                  <a:rPr lang="en-US" altLang="zh-TW" dirty="0"/>
                  <a:t>Inspired by the network structure proposed by </a:t>
                </a:r>
                <a:r>
                  <a:rPr lang="en-US" altLang="zh-TW" i="1" dirty="0"/>
                  <a:t>Martinez et al. </a:t>
                </a:r>
                <a:r>
                  <a:rPr lang="en-US" altLang="zh-TW" dirty="0"/>
                  <a:t>[18] and </a:t>
                </a:r>
                <a:r>
                  <a:rPr lang="en-US" altLang="zh-TW" i="1" dirty="0" err="1"/>
                  <a:t>Defferrard</a:t>
                </a:r>
                <a:r>
                  <a:rPr lang="en-US" altLang="zh-TW" i="1" dirty="0"/>
                  <a:t> et al. </a:t>
                </a:r>
                <a:r>
                  <a:rPr lang="en-US" altLang="zh-TW" dirty="0"/>
                  <a:t>[6]. </a:t>
                </a:r>
              </a:p>
              <a:p>
                <a:pPr lvl="1"/>
                <a:r>
                  <a:rPr lang="en-US" altLang="zh-TW" dirty="0"/>
                  <a:t>Our LCN has several cascaded blocks with each consisting of two LCN layers, interleaved with BN, </a:t>
                </a:r>
                <a:r>
                  <a:rPr lang="en-US" altLang="zh-TW" dirty="0" err="1"/>
                  <a:t>LeakyReLU</a:t>
                </a:r>
                <a:r>
                  <a:rPr lang="en-US" altLang="zh-TW" dirty="0"/>
                  <a:t> and Dropout.</a:t>
                </a:r>
              </a:p>
              <a:p>
                <a:pPr lvl="1"/>
                <a:r>
                  <a:rPr lang="en-US" altLang="zh-TW" dirty="0"/>
                  <a:t>Each block is wrapped in a residual connection.</a:t>
                </a:r>
              </a:p>
              <a:p>
                <a:pPr lvl="1"/>
                <a:r>
                  <a:rPr lang="en-US" altLang="zh-TW" dirty="0"/>
                  <a:t>We use </a:t>
                </a:r>
                <a14:m>
                  <m:oMath xmlns:m="http://schemas.openxmlformats.org/officeDocument/2006/math">
                    <m:sSub>
                      <m:sSubPr>
                        <m:ctrlPr>
                          <a:rPr lang="en-US" altLang="zh-TW" i="1" dirty="0" smtClean="0">
                            <a:latin typeface="Cambria Math" panose="02040503050406030204" pitchFamily="18" charset="0"/>
                          </a:rPr>
                        </m:ctrlPr>
                      </m:sSubPr>
                      <m:e>
                        <m:r>
                          <a:rPr lang="en-US" altLang="zh-TW" b="0" i="1" dirty="0" smtClean="0">
                            <a:latin typeface="Cambria Math" panose="02040503050406030204" pitchFamily="18" charset="0"/>
                          </a:rPr>
                          <m:t>𝐿</m:t>
                        </m:r>
                      </m:e>
                      <m:sub>
                        <m:r>
                          <a:rPr lang="en-US" altLang="zh-TW" b="0" i="1" dirty="0" smtClean="0">
                            <a:latin typeface="Cambria Math" panose="02040503050406030204" pitchFamily="18" charset="0"/>
                          </a:rPr>
                          <m:t>2</m:t>
                        </m:r>
                      </m:sub>
                    </m:sSub>
                  </m:oMath>
                </a14:m>
                <a:r>
                  <a:rPr lang="en-US" altLang="zh-TW" dirty="0"/>
                  <a:t> loss between the outputs and the ground truth. The network can be trained end-to-end.</a:t>
                </a:r>
              </a:p>
              <a:p>
                <a:pPr lvl="1"/>
                <a:endParaRPr lang="zh-TW" altLang="en-US" dirty="0"/>
              </a:p>
            </p:txBody>
          </p:sp>
        </mc:Choice>
        <mc:Fallback xmlns="">
          <p:sp>
            <p:nvSpPr>
              <p:cNvPr id="3" name="內容版面配置區 2">
                <a:extLst>
                  <a:ext uri="{FF2B5EF4-FFF2-40B4-BE49-F238E27FC236}">
                    <a16:creationId xmlns:a16="http://schemas.microsoft.com/office/drawing/2014/main" id="{4049AD1C-E49A-4F5B-B1A7-82BAAE6C5CC2}"/>
                  </a:ext>
                </a:extLst>
              </p:cNvPr>
              <p:cNvSpPr>
                <a:spLocks noGrp="1" noRot="1" noChangeAspect="1" noMove="1" noResize="1" noEditPoints="1" noAdjustHandles="1" noChangeArrowheads="1" noChangeShapeType="1" noTextEdit="1"/>
              </p:cNvSpPr>
              <p:nvPr>
                <p:ph idx="1"/>
              </p:nvPr>
            </p:nvSpPr>
            <p:spPr>
              <a:blipFill>
                <a:blip r:embed="rId2"/>
                <a:stretch>
                  <a:fillRect l="-1043" t="-2381"/>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29212866-5680-48D8-A658-7BD4459FECF2}"/>
              </a:ext>
            </a:extLst>
          </p:cNvPr>
          <p:cNvSpPr>
            <a:spLocks noGrp="1"/>
          </p:cNvSpPr>
          <p:nvPr>
            <p:ph type="sldNum" sz="quarter" idx="12"/>
          </p:nvPr>
        </p:nvSpPr>
        <p:spPr/>
        <p:txBody>
          <a:bodyPr/>
          <a:lstStyle/>
          <a:p>
            <a:fld id="{C768618C-FDDC-4BF1-AE8B-44FA14D1CC91}" type="slidenum">
              <a:rPr lang="zh-TW" altLang="en-US" smtClean="0"/>
              <a:t>23</a:t>
            </a:fld>
            <a:endParaRPr lang="zh-TW" altLang="en-US"/>
          </a:p>
        </p:txBody>
      </p:sp>
    </p:spTree>
    <p:extLst>
      <p:ext uri="{BB962C8B-B14F-4D97-AF65-F5344CB8AC3E}">
        <p14:creationId xmlns:p14="http://schemas.microsoft.com/office/powerpoint/2010/main" val="21012231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BFE47F6-8317-4753-9AFF-7CD70ECB35BD}"/>
              </a:ext>
            </a:extLst>
          </p:cNvPr>
          <p:cNvSpPr>
            <a:spLocks noGrp="1"/>
          </p:cNvSpPr>
          <p:nvPr>
            <p:ph type="title"/>
          </p:nvPr>
        </p:nvSpPr>
        <p:spPr/>
        <p:txBody>
          <a:bodyPr/>
          <a:lstStyle/>
          <a:p>
            <a:r>
              <a:rPr lang="en-US" altLang="zh-TW" dirty="0"/>
              <a:t>Outline</a:t>
            </a:r>
            <a:endParaRPr lang="zh-TW" altLang="en-US" dirty="0"/>
          </a:p>
        </p:txBody>
      </p:sp>
      <p:sp>
        <p:nvSpPr>
          <p:cNvPr id="3" name="內容版面配置區 2">
            <a:extLst>
              <a:ext uri="{FF2B5EF4-FFF2-40B4-BE49-F238E27FC236}">
                <a16:creationId xmlns:a16="http://schemas.microsoft.com/office/drawing/2014/main" id="{2FAC6CAB-6F46-40AA-940A-72ACDAFD76F2}"/>
              </a:ext>
            </a:extLst>
          </p:cNvPr>
          <p:cNvSpPr>
            <a:spLocks noGrp="1"/>
          </p:cNvSpPr>
          <p:nvPr>
            <p:ph idx="1"/>
          </p:nvPr>
        </p:nvSpPr>
        <p:spPr/>
        <p:txBody>
          <a:bodyPr/>
          <a:lstStyle/>
          <a:p>
            <a:r>
              <a:rPr lang="en-US" altLang="zh-TW" dirty="0">
                <a:solidFill>
                  <a:schemeClr val="bg1">
                    <a:lumMod val="75000"/>
                  </a:schemeClr>
                </a:solidFill>
              </a:rPr>
              <a:t>Introduction</a:t>
            </a:r>
          </a:p>
          <a:p>
            <a:r>
              <a:rPr lang="en-US" altLang="zh-TW" dirty="0">
                <a:solidFill>
                  <a:schemeClr val="bg1">
                    <a:lumMod val="75000"/>
                  </a:schemeClr>
                </a:solidFill>
              </a:rPr>
              <a:t>Method</a:t>
            </a:r>
          </a:p>
          <a:p>
            <a:pPr lvl="1"/>
            <a:r>
              <a:rPr lang="en-US" altLang="zh-TW" dirty="0">
                <a:solidFill>
                  <a:schemeClr val="bg1">
                    <a:lumMod val="75000"/>
                  </a:schemeClr>
                </a:solidFill>
              </a:rPr>
              <a:t>Reformulate GCN</a:t>
            </a:r>
          </a:p>
          <a:p>
            <a:pPr lvl="1"/>
            <a:r>
              <a:rPr lang="en-US" altLang="zh-TW" dirty="0">
                <a:solidFill>
                  <a:schemeClr val="bg1">
                    <a:lumMod val="75000"/>
                  </a:schemeClr>
                </a:solidFill>
              </a:rPr>
              <a:t>Locally Connected Network (LCN)</a:t>
            </a:r>
          </a:p>
          <a:p>
            <a:r>
              <a:rPr lang="en-US" altLang="zh-TW" dirty="0"/>
              <a:t>Experiments</a:t>
            </a:r>
          </a:p>
          <a:p>
            <a:r>
              <a:rPr lang="en-US" altLang="zh-TW" dirty="0">
                <a:solidFill>
                  <a:schemeClr val="bg1">
                    <a:lumMod val="75000"/>
                  </a:schemeClr>
                </a:solidFill>
              </a:rPr>
              <a:t>Conclusion</a:t>
            </a:r>
          </a:p>
          <a:p>
            <a:r>
              <a:rPr lang="en-US" altLang="zh-TW" dirty="0">
                <a:solidFill>
                  <a:schemeClr val="bg1">
                    <a:lumMod val="75000"/>
                  </a:schemeClr>
                </a:solidFill>
              </a:rPr>
              <a:t>Progress Report</a:t>
            </a:r>
          </a:p>
          <a:p>
            <a:pPr lvl="1"/>
            <a:endParaRPr lang="en-US" altLang="zh-TW" dirty="0"/>
          </a:p>
        </p:txBody>
      </p:sp>
      <p:sp>
        <p:nvSpPr>
          <p:cNvPr id="4" name="投影片編號版面配置區 3">
            <a:extLst>
              <a:ext uri="{FF2B5EF4-FFF2-40B4-BE49-F238E27FC236}">
                <a16:creationId xmlns:a16="http://schemas.microsoft.com/office/drawing/2014/main" id="{4755E4AE-8FB5-47CE-81C5-52C5ACB9E968}"/>
              </a:ext>
            </a:extLst>
          </p:cNvPr>
          <p:cNvSpPr>
            <a:spLocks noGrp="1"/>
          </p:cNvSpPr>
          <p:nvPr>
            <p:ph type="sldNum" sz="quarter" idx="12"/>
          </p:nvPr>
        </p:nvSpPr>
        <p:spPr/>
        <p:txBody>
          <a:bodyPr/>
          <a:lstStyle/>
          <a:p>
            <a:fld id="{C768618C-FDDC-4BF1-AE8B-44FA14D1CC91}" type="slidenum">
              <a:rPr lang="zh-TW" altLang="en-US" smtClean="0"/>
              <a:t>24</a:t>
            </a:fld>
            <a:endParaRPr lang="zh-TW" altLang="en-US"/>
          </a:p>
        </p:txBody>
      </p:sp>
    </p:spTree>
    <p:extLst>
      <p:ext uri="{BB962C8B-B14F-4D97-AF65-F5344CB8AC3E}">
        <p14:creationId xmlns:p14="http://schemas.microsoft.com/office/powerpoint/2010/main" val="9129476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1B2EA7E-D5ED-4867-816A-5A45092992D3}"/>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7B99B506-7E37-4C10-92BB-7ABBA51B5B3E}"/>
              </a:ext>
            </a:extLst>
          </p:cNvPr>
          <p:cNvSpPr>
            <a:spLocks noGrp="1"/>
          </p:cNvSpPr>
          <p:nvPr>
            <p:ph idx="1"/>
          </p:nvPr>
        </p:nvSpPr>
        <p:spPr/>
        <p:txBody>
          <a:bodyPr/>
          <a:lstStyle/>
          <a:p>
            <a:r>
              <a:rPr lang="en-US" altLang="zh-TW" dirty="0"/>
              <a:t>Datasets</a:t>
            </a:r>
          </a:p>
          <a:p>
            <a:pPr lvl="1"/>
            <a:r>
              <a:rPr lang="en-US" altLang="zh-TW" dirty="0"/>
              <a:t>H36M [11] </a:t>
            </a:r>
          </a:p>
          <a:p>
            <a:pPr lvl="2"/>
            <a:r>
              <a:rPr lang="en-US" altLang="zh-TW" dirty="0"/>
              <a:t>Training: subjects 1,5,6,7,8 </a:t>
            </a:r>
          </a:p>
          <a:p>
            <a:pPr lvl="2"/>
            <a:r>
              <a:rPr lang="en-US" altLang="zh-TW" dirty="0"/>
              <a:t>Testing: subjects 9,11</a:t>
            </a:r>
          </a:p>
          <a:p>
            <a:pPr lvl="2"/>
            <a:r>
              <a:rPr lang="en-US" altLang="zh-TW" dirty="0"/>
              <a:t>We train a single model for all actions.</a:t>
            </a:r>
          </a:p>
          <a:p>
            <a:pPr lvl="1"/>
            <a:r>
              <a:rPr lang="en-US" altLang="zh-TW" dirty="0"/>
              <a:t>MPI-INF-3DHP [19]</a:t>
            </a:r>
          </a:p>
        </p:txBody>
      </p:sp>
      <p:sp>
        <p:nvSpPr>
          <p:cNvPr id="4" name="投影片編號版面配置區 3">
            <a:extLst>
              <a:ext uri="{FF2B5EF4-FFF2-40B4-BE49-F238E27FC236}">
                <a16:creationId xmlns:a16="http://schemas.microsoft.com/office/drawing/2014/main" id="{7AE597B7-27D0-4F6B-8C02-E66512915712}"/>
              </a:ext>
            </a:extLst>
          </p:cNvPr>
          <p:cNvSpPr>
            <a:spLocks noGrp="1"/>
          </p:cNvSpPr>
          <p:nvPr>
            <p:ph type="sldNum" sz="quarter" idx="12"/>
          </p:nvPr>
        </p:nvSpPr>
        <p:spPr/>
        <p:txBody>
          <a:bodyPr/>
          <a:lstStyle/>
          <a:p>
            <a:fld id="{C768618C-FDDC-4BF1-AE8B-44FA14D1CC91}" type="slidenum">
              <a:rPr lang="zh-TW" altLang="en-US" smtClean="0"/>
              <a:t>25</a:t>
            </a:fld>
            <a:endParaRPr lang="zh-TW" altLang="en-US"/>
          </a:p>
        </p:txBody>
      </p:sp>
      <p:sp>
        <p:nvSpPr>
          <p:cNvPr id="5" name="文字方塊 4">
            <a:extLst>
              <a:ext uri="{FF2B5EF4-FFF2-40B4-BE49-F238E27FC236}">
                <a16:creationId xmlns:a16="http://schemas.microsoft.com/office/drawing/2014/main" id="{235EC9FC-445A-4170-82BE-44EBD08E8A6D}"/>
              </a:ext>
            </a:extLst>
          </p:cNvPr>
          <p:cNvSpPr txBox="1"/>
          <p:nvPr/>
        </p:nvSpPr>
        <p:spPr>
          <a:xfrm>
            <a:off x="838200" y="5605785"/>
            <a:ext cx="10515600" cy="1115690"/>
          </a:xfrm>
          <a:prstGeom prst="rect">
            <a:avLst/>
          </a:prstGeom>
          <a:noFill/>
        </p:spPr>
        <p:txBody>
          <a:bodyPr wrap="square" rtlCol="0">
            <a:spAutoFit/>
          </a:bodyPr>
          <a:lstStyle/>
          <a:p>
            <a:pPr>
              <a:spcBef>
                <a:spcPts val="300"/>
              </a:spcBef>
            </a:pPr>
            <a:r>
              <a:rPr lang="en-US" altLang="zh-TW" sz="1600" dirty="0"/>
              <a:t>[11] </a:t>
            </a:r>
            <a:r>
              <a:rPr lang="en-US" altLang="zh-TW" sz="1600" dirty="0" err="1"/>
              <a:t>Catalin</a:t>
            </a:r>
            <a:r>
              <a:rPr lang="en-US" altLang="zh-TW" sz="1600" dirty="0"/>
              <a:t> Ionescu, Dragos </a:t>
            </a:r>
            <a:r>
              <a:rPr lang="en-US" altLang="zh-TW" sz="1600" dirty="0" err="1"/>
              <a:t>Papava</a:t>
            </a:r>
            <a:r>
              <a:rPr lang="en-US" altLang="zh-TW" sz="1600" dirty="0"/>
              <a:t>, Vlad Olaru, and Cristian </a:t>
            </a:r>
            <a:r>
              <a:rPr lang="en-US" altLang="zh-TW" sz="1600" dirty="0" err="1"/>
              <a:t>Sminchisescu</a:t>
            </a:r>
            <a:r>
              <a:rPr lang="en-US" altLang="zh-TW" sz="1600" dirty="0"/>
              <a:t>. Human3. 6m: Large scale datasets and predictive methods for 3d human sensing in natural environments. T-PAMI, 36(7):1325–1339, 2014. </a:t>
            </a:r>
          </a:p>
          <a:p>
            <a:pPr>
              <a:spcBef>
                <a:spcPts val="300"/>
              </a:spcBef>
            </a:pPr>
            <a:r>
              <a:rPr lang="en-US" altLang="zh-TW" sz="1600" dirty="0"/>
              <a:t>[19] Dushyant Mehta, Helge </a:t>
            </a:r>
            <a:r>
              <a:rPr lang="en-US" altLang="zh-TW" sz="1600" dirty="0" err="1"/>
              <a:t>Rhodin</a:t>
            </a:r>
            <a:r>
              <a:rPr lang="en-US" altLang="zh-TW" sz="1600" dirty="0"/>
              <a:t>, Dan Casas, Pascal </a:t>
            </a:r>
            <a:r>
              <a:rPr lang="en-US" altLang="zh-TW" sz="1600" dirty="0" err="1"/>
              <a:t>Fua</a:t>
            </a:r>
            <a:r>
              <a:rPr lang="en-US" altLang="zh-TW" sz="1600" dirty="0"/>
              <a:t>, Oleksandr </a:t>
            </a:r>
            <a:r>
              <a:rPr lang="en-US" altLang="zh-TW" sz="1600" dirty="0" err="1"/>
              <a:t>Sotnychenko</a:t>
            </a:r>
            <a:r>
              <a:rPr lang="en-US" altLang="zh-TW" sz="1600" dirty="0"/>
              <a:t>, </a:t>
            </a:r>
            <a:r>
              <a:rPr lang="en-US" altLang="zh-TW" sz="1600" dirty="0" err="1"/>
              <a:t>Weipeng</a:t>
            </a:r>
            <a:r>
              <a:rPr lang="en-US" altLang="zh-TW" sz="1600" dirty="0"/>
              <a:t> Xu, and Christian </a:t>
            </a:r>
            <a:r>
              <a:rPr lang="en-US" altLang="zh-TW" sz="1600" dirty="0" err="1"/>
              <a:t>Theobalt</a:t>
            </a:r>
            <a:r>
              <a:rPr lang="en-US" altLang="zh-TW" sz="1600" dirty="0"/>
              <a:t>. Monocular 3d human pose estimation in the wild using improved </a:t>
            </a:r>
            <a:r>
              <a:rPr lang="en-US" altLang="zh-TW" sz="1600" dirty="0" err="1"/>
              <a:t>cnn</a:t>
            </a:r>
            <a:r>
              <a:rPr lang="en-US" altLang="zh-TW" sz="1600" dirty="0"/>
              <a:t> supervision. In 3DV, pages 506–516. IEEE, 2017.</a:t>
            </a:r>
            <a:endParaRPr lang="zh-TW" altLang="en-US" sz="1600" dirty="0"/>
          </a:p>
        </p:txBody>
      </p:sp>
    </p:spTree>
    <p:extLst>
      <p:ext uri="{BB962C8B-B14F-4D97-AF65-F5344CB8AC3E}">
        <p14:creationId xmlns:p14="http://schemas.microsoft.com/office/powerpoint/2010/main" val="12149551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747E1F0-AC2D-4D4E-AD78-567C7F32D1E9}"/>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1DD42B29-FFF1-45EE-9CB4-BA1526798633}"/>
              </a:ext>
            </a:extLst>
          </p:cNvPr>
          <p:cNvSpPr>
            <a:spLocks noGrp="1"/>
          </p:cNvSpPr>
          <p:nvPr>
            <p:ph idx="1"/>
          </p:nvPr>
        </p:nvSpPr>
        <p:spPr/>
        <p:txBody>
          <a:bodyPr/>
          <a:lstStyle/>
          <a:p>
            <a:r>
              <a:rPr lang="en-US" altLang="zh-TW" dirty="0"/>
              <a:t>2D detections </a:t>
            </a:r>
          </a:p>
          <a:p>
            <a:pPr lvl="1"/>
            <a:r>
              <a:rPr lang="en-US" altLang="zh-TW" dirty="0"/>
              <a:t>Stacked Hourglass (SH) [20] model </a:t>
            </a:r>
          </a:p>
          <a:p>
            <a:pPr lvl="2"/>
            <a:r>
              <a:rPr lang="en-US" altLang="zh-TW" dirty="0"/>
              <a:t>Trained on the MPII dataset</a:t>
            </a:r>
          </a:p>
          <a:p>
            <a:pPr lvl="2"/>
            <a:r>
              <a:rPr lang="en-US" altLang="zh-TW" dirty="0"/>
              <a:t>In some experiments, we also ﬁnetune SH on the H36M dataset which will be described clearly.</a:t>
            </a:r>
          </a:p>
          <a:p>
            <a:r>
              <a:rPr lang="en-US" altLang="zh-TW" dirty="0"/>
              <a:t>Training details (GTX 1080ti GPU)</a:t>
            </a:r>
          </a:p>
          <a:p>
            <a:pPr lvl="1"/>
            <a:r>
              <a:rPr lang="en-US" altLang="zh-TW" dirty="0"/>
              <a:t>200 epochs</a:t>
            </a:r>
          </a:p>
          <a:p>
            <a:pPr lvl="1"/>
            <a:r>
              <a:rPr lang="en-US" altLang="zh-TW" dirty="0"/>
              <a:t>Adam</a:t>
            </a:r>
          </a:p>
          <a:p>
            <a:pPr lvl="1"/>
            <a:r>
              <a:rPr lang="en-US" altLang="zh-TW" dirty="0"/>
              <a:t>learning rate of 0.001</a:t>
            </a:r>
          </a:p>
          <a:p>
            <a:pPr lvl="1"/>
            <a:r>
              <a:rPr lang="en-US" altLang="zh-TW" dirty="0"/>
              <a:t>mini-batches of size 200</a:t>
            </a:r>
            <a:endParaRPr lang="zh-TW" altLang="en-US" dirty="0"/>
          </a:p>
        </p:txBody>
      </p:sp>
      <p:sp>
        <p:nvSpPr>
          <p:cNvPr id="4" name="投影片編號版面配置區 3">
            <a:extLst>
              <a:ext uri="{FF2B5EF4-FFF2-40B4-BE49-F238E27FC236}">
                <a16:creationId xmlns:a16="http://schemas.microsoft.com/office/drawing/2014/main" id="{01256C1E-C268-4931-B02E-8E192F38E82A}"/>
              </a:ext>
            </a:extLst>
          </p:cNvPr>
          <p:cNvSpPr>
            <a:spLocks noGrp="1"/>
          </p:cNvSpPr>
          <p:nvPr>
            <p:ph type="sldNum" sz="quarter" idx="12"/>
          </p:nvPr>
        </p:nvSpPr>
        <p:spPr/>
        <p:txBody>
          <a:bodyPr/>
          <a:lstStyle/>
          <a:p>
            <a:fld id="{C768618C-FDDC-4BF1-AE8B-44FA14D1CC91}" type="slidenum">
              <a:rPr lang="zh-TW" altLang="en-US" smtClean="0"/>
              <a:t>26</a:t>
            </a:fld>
            <a:endParaRPr lang="zh-TW" altLang="en-US"/>
          </a:p>
        </p:txBody>
      </p:sp>
    </p:spTree>
    <p:extLst>
      <p:ext uri="{BB962C8B-B14F-4D97-AF65-F5344CB8AC3E}">
        <p14:creationId xmlns:p14="http://schemas.microsoft.com/office/powerpoint/2010/main" val="4027989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9CE7067-FBDC-4BAE-A04D-A88C0C799EAB}"/>
              </a:ext>
            </a:extLst>
          </p:cNvPr>
          <p:cNvSpPr>
            <a:spLocks noGrp="1"/>
          </p:cNvSpPr>
          <p:nvPr>
            <p:ph type="title"/>
          </p:nvPr>
        </p:nvSpPr>
        <p:spPr/>
        <p:txBody>
          <a:bodyPr/>
          <a:lstStyle/>
          <a:p>
            <a:r>
              <a:rPr lang="en-US" altLang="zh-TW" dirty="0"/>
              <a:t>Experiments</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025C1021-6032-4DF2-8265-495DC90E04EB}"/>
                  </a:ext>
                </a:extLst>
              </p:cNvPr>
              <p:cNvSpPr>
                <a:spLocks noGrp="1"/>
              </p:cNvSpPr>
              <p:nvPr>
                <p:ph idx="1"/>
              </p:nvPr>
            </p:nvSpPr>
            <p:spPr/>
            <p:txBody>
              <a:bodyPr/>
              <a:lstStyle/>
              <a:p>
                <a:r>
                  <a:rPr lang="en-US" altLang="zh-TW" dirty="0"/>
                  <a:t>Baselines</a:t>
                </a:r>
              </a:p>
              <a:p>
                <a:pPr lvl="1"/>
                <a:r>
                  <a:rPr lang="en-US" altLang="zh-TW" dirty="0"/>
                  <a:t>An FCN variant proposed by Martinez et al. [18].</a:t>
                </a:r>
              </a:p>
              <a:p>
                <a:pPr lvl="1"/>
                <a:r>
                  <a:rPr lang="en-US" altLang="zh-TW" dirty="0"/>
                  <a:t>A GCN variant proposed by </a:t>
                </a:r>
                <a:r>
                  <a:rPr lang="en-US" altLang="zh-TW" dirty="0" err="1"/>
                  <a:t>Defferrard</a:t>
                </a:r>
                <a:r>
                  <a:rPr lang="en-US" altLang="zh-TW" dirty="0"/>
                  <a:t> et al. [6], which is originally designed for semi-supervised node classiﬁcation tasks.</a:t>
                </a:r>
              </a:p>
              <a:p>
                <a:pPr lvl="1"/>
                <a:endParaRPr lang="en-US" altLang="zh-TW" dirty="0"/>
              </a:p>
              <a:p>
                <a:r>
                  <a:rPr lang="en-US" altLang="zh-TW" dirty="0"/>
                  <a:t>We investigate LCN (K-NN) where </a:t>
                </a:r>
                <a14:m>
                  <m:oMath xmlns:m="http://schemas.openxmlformats.org/officeDocument/2006/math">
                    <m:r>
                      <a:rPr lang="en-US" altLang="zh-TW" i="1" dirty="0" smtClean="0">
                        <a:latin typeface="Cambria Math" panose="02040503050406030204" pitchFamily="18" charset="0"/>
                      </a:rPr>
                      <m:t>𝐾</m:t>
                    </m:r>
                  </m:oMath>
                </a14:m>
                <a:r>
                  <a:rPr lang="en-US" altLang="zh-TW" dirty="0"/>
                  <a:t> ranges from 1 to 4.</a:t>
                </a:r>
              </a:p>
              <a:p>
                <a:r>
                  <a:rPr lang="en-US" altLang="zh-TW" dirty="0"/>
                  <a:t>LCN (K-NN)-Learn.</a:t>
                </a:r>
              </a:p>
              <a:p>
                <a:pPr lvl="1"/>
                <a:r>
                  <a:rPr lang="en-US" altLang="zh-TW" dirty="0"/>
                  <a:t>We can replace the blocks of ones in </a:t>
                </a:r>
                <a14:m>
                  <m:oMath xmlns:m="http://schemas.openxmlformats.org/officeDocument/2006/math">
                    <m:r>
                      <a:rPr lang="en-US" altLang="zh-TW" i="1" dirty="0" smtClean="0">
                        <a:latin typeface="Cambria Math" panose="02040503050406030204" pitchFamily="18" charset="0"/>
                      </a:rPr>
                      <m:t>𝑆</m:t>
                    </m:r>
                  </m:oMath>
                </a14:m>
                <a:r>
                  <a:rPr lang="en-US" altLang="zh-TW" dirty="0"/>
                  <a:t> by learnable parameters to reﬂect its degree of dependence on the other joints.</a:t>
                </a:r>
                <a:endParaRPr lang="zh-TW" altLang="en-US" dirty="0"/>
              </a:p>
            </p:txBody>
          </p:sp>
        </mc:Choice>
        <mc:Fallback xmlns="">
          <p:sp>
            <p:nvSpPr>
              <p:cNvPr id="3" name="內容版面配置區 2">
                <a:extLst>
                  <a:ext uri="{FF2B5EF4-FFF2-40B4-BE49-F238E27FC236}">
                    <a16:creationId xmlns:a16="http://schemas.microsoft.com/office/drawing/2014/main" id="{025C1021-6032-4DF2-8265-495DC90E04EB}"/>
                  </a:ext>
                </a:extLst>
              </p:cNvPr>
              <p:cNvSpPr>
                <a:spLocks noGrp="1" noRot="1" noChangeAspect="1" noMove="1" noResize="1" noEditPoints="1" noAdjustHandles="1" noChangeArrowheads="1" noChangeShapeType="1" noTextEdit="1"/>
              </p:cNvSpPr>
              <p:nvPr>
                <p:ph idx="1"/>
              </p:nvPr>
            </p:nvSpPr>
            <p:spPr>
              <a:blipFill>
                <a:blip r:embed="rId2"/>
                <a:stretch>
                  <a:fillRect l="-1043" t="-2381" r="-174"/>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E582F914-A3CC-4BC3-BB5E-D66B15B4117A}"/>
              </a:ext>
            </a:extLst>
          </p:cNvPr>
          <p:cNvSpPr>
            <a:spLocks noGrp="1"/>
          </p:cNvSpPr>
          <p:nvPr>
            <p:ph type="sldNum" sz="quarter" idx="12"/>
          </p:nvPr>
        </p:nvSpPr>
        <p:spPr/>
        <p:txBody>
          <a:bodyPr/>
          <a:lstStyle/>
          <a:p>
            <a:fld id="{C768618C-FDDC-4BF1-AE8B-44FA14D1CC91}" type="slidenum">
              <a:rPr lang="zh-TW" altLang="en-US" smtClean="0"/>
              <a:t>27</a:t>
            </a:fld>
            <a:endParaRPr lang="zh-TW" altLang="en-US"/>
          </a:p>
        </p:txBody>
      </p:sp>
    </p:spTree>
    <p:extLst>
      <p:ext uri="{BB962C8B-B14F-4D97-AF65-F5344CB8AC3E}">
        <p14:creationId xmlns:p14="http://schemas.microsoft.com/office/powerpoint/2010/main" val="10750801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F10E061A-A789-40A0-8375-BD8F3E73275C}"/>
              </a:ext>
            </a:extLst>
          </p:cNvPr>
          <p:cNvPicPr>
            <a:picLocks noChangeAspect="1"/>
          </p:cNvPicPr>
          <p:nvPr/>
        </p:nvPicPr>
        <p:blipFill>
          <a:blip r:embed="rId2"/>
          <a:stretch>
            <a:fillRect/>
          </a:stretch>
        </p:blipFill>
        <p:spPr>
          <a:xfrm>
            <a:off x="3550699" y="350681"/>
            <a:ext cx="5090601" cy="3932261"/>
          </a:xfrm>
          <a:prstGeom prst="rect">
            <a:avLst/>
          </a:prstGeom>
        </p:spPr>
      </p:pic>
      <p:sp>
        <p:nvSpPr>
          <p:cNvPr id="2" name="標題 1">
            <a:extLst>
              <a:ext uri="{FF2B5EF4-FFF2-40B4-BE49-F238E27FC236}">
                <a16:creationId xmlns:a16="http://schemas.microsoft.com/office/drawing/2014/main" id="{3D689509-A681-490F-8D99-06F5B6E0BD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8EB08096-0A39-4040-BA52-7C337C3C953D}"/>
              </a:ext>
            </a:extLst>
          </p:cNvPr>
          <p:cNvSpPr>
            <a:spLocks noGrp="1"/>
          </p:cNvSpPr>
          <p:nvPr>
            <p:ph idx="1"/>
          </p:nvPr>
        </p:nvSpPr>
        <p:spPr>
          <a:xfrm>
            <a:off x="838200" y="4466492"/>
            <a:ext cx="10515600" cy="1710471"/>
          </a:xfrm>
        </p:spPr>
        <p:txBody>
          <a:bodyPr/>
          <a:lstStyle/>
          <a:p>
            <a:r>
              <a:rPr lang="en-US" altLang="zh-TW" dirty="0"/>
              <a:t>FCN </a:t>
            </a:r>
            <a:r>
              <a:rPr lang="en-US" altLang="zh-TW" dirty="0" err="1"/>
              <a:t>v.s</a:t>
            </a:r>
            <a:r>
              <a:rPr lang="en-US" altLang="zh-TW" dirty="0"/>
              <a:t>. GCN</a:t>
            </a:r>
          </a:p>
          <a:p>
            <a:pPr lvl="1"/>
            <a:r>
              <a:rPr lang="en-US" altLang="zh-TW" dirty="0"/>
              <a:t>The degraded accuracy should be attributed to the weight sharing scheme in GCN which harms the model’s representation ability.</a:t>
            </a:r>
            <a:endParaRPr lang="zh-TW" altLang="en-US" dirty="0"/>
          </a:p>
        </p:txBody>
      </p:sp>
      <p:sp>
        <p:nvSpPr>
          <p:cNvPr id="4" name="投影片編號版面配置區 3">
            <a:extLst>
              <a:ext uri="{FF2B5EF4-FFF2-40B4-BE49-F238E27FC236}">
                <a16:creationId xmlns:a16="http://schemas.microsoft.com/office/drawing/2014/main" id="{D5688174-6C5F-445F-BB36-0FF6BF98E87F}"/>
              </a:ext>
            </a:extLst>
          </p:cNvPr>
          <p:cNvSpPr>
            <a:spLocks noGrp="1"/>
          </p:cNvSpPr>
          <p:nvPr>
            <p:ph type="sldNum" sz="quarter" idx="12"/>
          </p:nvPr>
        </p:nvSpPr>
        <p:spPr/>
        <p:txBody>
          <a:bodyPr/>
          <a:lstStyle/>
          <a:p>
            <a:fld id="{C768618C-FDDC-4BF1-AE8B-44FA14D1CC91}" type="slidenum">
              <a:rPr lang="zh-TW" altLang="en-US" smtClean="0"/>
              <a:t>28</a:t>
            </a:fld>
            <a:endParaRPr lang="zh-TW" altLang="en-US"/>
          </a:p>
        </p:txBody>
      </p:sp>
    </p:spTree>
    <p:extLst>
      <p:ext uri="{BB962C8B-B14F-4D97-AF65-F5344CB8AC3E}">
        <p14:creationId xmlns:p14="http://schemas.microsoft.com/office/powerpoint/2010/main" val="5547954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F10E061A-A789-40A0-8375-BD8F3E73275C}"/>
              </a:ext>
            </a:extLst>
          </p:cNvPr>
          <p:cNvPicPr>
            <a:picLocks noChangeAspect="1"/>
          </p:cNvPicPr>
          <p:nvPr/>
        </p:nvPicPr>
        <p:blipFill>
          <a:blip r:embed="rId2"/>
          <a:stretch>
            <a:fillRect/>
          </a:stretch>
        </p:blipFill>
        <p:spPr>
          <a:xfrm>
            <a:off x="3550699" y="350681"/>
            <a:ext cx="5090601" cy="3932261"/>
          </a:xfrm>
          <a:prstGeom prst="rect">
            <a:avLst/>
          </a:prstGeom>
        </p:spPr>
      </p:pic>
      <p:sp>
        <p:nvSpPr>
          <p:cNvPr id="2" name="標題 1">
            <a:extLst>
              <a:ext uri="{FF2B5EF4-FFF2-40B4-BE49-F238E27FC236}">
                <a16:creationId xmlns:a16="http://schemas.microsoft.com/office/drawing/2014/main" id="{3D689509-A681-490F-8D99-06F5B6E0BD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8EB08096-0A39-4040-BA52-7C337C3C953D}"/>
              </a:ext>
            </a:extLst>
          </p:cNvPr>
          <p:cNvSpPr>
            <a:spLocks noGrp="1"/>
          </p:cNvSpPr>
          <p:nvPr>
            <p:ph idx="1"/>
          </p:nvPr>
        </p:nvSpPr>
        <p:spPr>
          <a:xfrm>
            <a:off x="838200" y="4466492"/>
            <a:ext cx="10515600" cy="1710471"/>
          </a:xfrm>
        </p:spPr>
        <p:txBody>
          <a:bodyPr>
            <a:normAutofit/>
          </a:bodyPr>
          <a:lstStyle/>
          <a:p>
            <a:r>
              <a:rPr lang="en-US" altLang="zh-TW" dirty="0"/>
              <a:t>LCN (K-NN)</a:t>
            </a:r>
          </a:p>
          <a:p>
            <a:pPr lvl="1"/>
            <a:r>
              <a:rPr lang="en-US" altLang="zh-TW" dirty="0"/>
              <a:t>This may be because the redundant connections with the unrelated joints have negative impacts on the model’s generalization ability.</a:t>
            </a:r>
            <a:endParaRPr lang="zh-TW" altLang="en-US" dirty="0"/>
          </a:p>
        </p:txBody>
      </p:sp>
      <p:sp>
        <p:nvSpPr>
          <p:cNvPr id="4" name="投影片編號版面配置區 3">
            <a:extLst>
              <a:ext uri="{FF2B5EF4-FFF2-40B4-BE49-F238E27FC236}">
                <a16:creationId xmlns:a16="http://schemas.microsoft.com/office/drawing/2014/main" id="{D5688174-6C5F-445F-BB36-0FF6BF98E87F}"/>
              </a:ext>
            </a:extLst>
          </p:cNvPr>
          <p:cNvSpPr>
            <a:spLocks noGrp="1"/>
          </p:cNvSpPr>
          <p:nvPr>
            <p:ph type="sldNum" sz="quarter" idx="12"/>
          </p:nvPr>
        </p:nvSpPr>
        <p:spPr/>
        <p:txBody>
          <a:bodyPr/>
          <a:lstStyle/>
          <a:p>
            <a:fld id="{C768618C-FDDC-4BF1-AE8B-44FA14D1CC91}" type="slidenum">
              <a:rPr lang="zh-TW" altLang="en-US" smtClean="0"/>
              <a:t>29</a:t>
            </a:fld>
            <a:endParaRPr lang="zh-TW" altLang="en-US"/>
          </a:p>
        </p:txBody>
      </p:sp>
    </p:spTree>
    <p:extLst>
      <p:ext uri="{BB962C8B-B14F-4D97-AF65-F5344CB8AC3E}">
        <p14:creationId xmlns:p14="http://schemas.microsoft.com/office/powerpoint/2010/main" val="3591395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BFE47F6-8317-4753-9AFF-7CD70ECB35BD}"/>
              </a:ext>
            </a:extLst>
          </p:cNvPr>
          <p:cNvSpPr>
            <a:spLocks noGrp="1"/>
          </p:cNvSpPr>
          <p:nvPr>
            <p:ph type="title"/>
          </p:nvPr>
        </p:nvSpPr>
        <p:spPr/>
        <p:txBody>
          <a:bodyPr/>
          <a:lstStyle/>
          <a:p>
            <a:r>
              <a:rPr lang="en-US" altLang="zh-TW" dirty="0"/>
              <a:t>Outline</a:t>
            </a:r>
            <a:endParaRPr lang="zh-TW" altLang="en-US" dirty="0"/>
          </a:p>
        </p:txBody>
      </p:sp>
      <p:sp>
        <p:nvSpPr>
          <p:cNvPr id="3" name="內容版面配置區 2">
            <a:extLst>
              <a:ext uri="{FF2B5EF4-FFF2-40B4-BE49-F238E27FC236}">
                <a16:creationId xmlns:a16="http://schemas.microsoft.com/office/drawing/2014/main" id="{2FAC6CAB-6F46-40AA-940A-72ACDAFD76F2}"/>
              </a:ext>
            </a:extLst>
          </p:cNvPr>
          <p:cNvSpPr>
            <a:spLocks noGrp="1"/>
          </p:cNvSpPr>
          <p:nvPr>
            <p:ph idx="1"/>
          </p:nvPr>
        </p:nvSpPr>
        <p:spPr/>
        <p:txBody>
          <a:bodyPr/>
          <a:lstStyle/>
          <a:p>
            <a:r>
              <a:rPr lang="en-US" altLang="zh-TW" dirty="0"/>
              <a:t>Introduction</a:t>
            </a:r>
          </a:p>
          <a:p>
            <a:r>
              <a:rPr lang="en-US" altLang="zh-TW" dirty="0">
                <a:solidFill>
                  <a:schemeClr val="bg2">
                    <a:lumMod val="75000"/>
                  </a:schemeClr>
                </a:solidFill>
              </a:rPr>
              <a:t>Method</a:t>
            </a:r>
          </a:p>
          <a:p>
            <a:pPr lvl="1"/>
            <a:r>
              <a:rPr lang="en-US" altLang="zh-TW" dirty="0">
                <a:solidFill>
                  <a:schemeClr val="bg2">
                    <a:lumMod val="75000"/>
                  </a:schemeClr>
                </a:solidFill>
              </a:rPr>
              <a:t>Reformulate GCN</a:t>
            </a:r>
          </a:p>
          <a:p>
            <a:pPr lvl="1"/>
            <a:r>
              <a:rPr lang="en-US" altLang="zh-TW" dirty="0">
                <a:solidFill>
                  <a:schemeClr val="bg2">
                    <a:lumMod val="75000"/>
                  </a:schemeClr>
                </a:solidFill>
              </a:rPr>
              <a:t>Locally Connected Network (LCN)</a:t>
            </a:r>
          </a:p>
          <a:p>
            <a:r>
              <a:rPr lang="en-US" altLang="zh-TW" dirty="0">
                <a:solidFill>
                  <a:schemeClr val="bg2">
                    <a:lumMod val="75000"/>
                  </a:schemeClr>
                </a:solidFill>
              </a:rPr>
              <a:t>Experiments</a:t>
            </a:r>
          </a:p>
          <a:p>
            <a:r>
              <a:rPr lang="en-US" altLang="zh-TW" dirty="0">
                <a:solidFill>
                  <a:schemeClr val="bg2">
                    <a:lumMod val="75000"/>
                  </a:schemeClr>
                </a:solidFill>
              </a:rPr>
              <a:t>Conclusion</a:t>
            </a:r>
          </a:p>
          <a:p>
            <a:r>
              <a:rPr lang="en-US" altLang="zh-TW" dirty="0">
                <a:solidFill>
                  <a:schemeClr val="bg2">
                    <a:lumMod val="75000"/>
                  </a:schemeClr>
                </a:solidFill>
              </a:rPr>
              <a:t>Progress Report</a:t>
            </a:r>
          </a:p>
          <a:p>
            <a:pPr lvl="1"/>
            <a:endParaRPr lang="en-US" altLang="zh-TW" dirty="0"/>
          </a:p>
        </p:txBody>
      </p:sp>
      <p:sp>
        <p:nvSpPr>
          <p:cNvPr id="4" name="投影片編號版面配置區 3">
            <a:extLst>
              <a:ext uri="{FF2B5EF4-FFF2-40B4-BE49-F238E27FC236}">
                <a16:creationId xmlns:a16="http://schemas.microsoft.com/office/drawing/2014/main" id="{DA09B0E9-A884-4581-95BC-CF3393DB3787}"/>
              </a:ext>
            </a:extLst>
          </p:cNvPr>
          <p:cNvSpPr>
            <a:spLocks noGrp="1"/>
          </p:cNvSpPr>
          <p:nvPr>
            <p:ph type="sldNum" sz="quarter" idx="12"/>
          </p:nvPr>
        </p:nvSpPr>
        <p:spPr/>
        <p:txBody>
          <a:bodyPr/>
          <a:lstStyle/>
          <a:p>
            <a:fld id="{C768618C-FDDC-4BF1-AE8B-44FA14D1CC91}" type="slidenum">
              <a:rPr lang="zh-TW" altLang="en-US" smtClean="0"/>
              <a:t>3</a:t>
            </a:fld>
            <a:endParaRPr lang="zh-TW" altLang="en-US"/>
          </a:p>
        </p:txBody>
      </p:sp>
    </p:spTree>
    <p:extLst>
      <p:ext uri="{BB962C8B-B14F-4D97-AF65-F5344CB8AC3E}">
        <p14:creationId xmlns:p14="http://schemas.microsoft.com/office/powerpoint/2010/main" val="24107718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F10E061A-A789-40A0-8375-BD8F3E73275C}"/>
              </a:ext>
            </a:extLst>
          </p:cNvPr>
          <p:cNvPicPr>
            <a:picLocks noChangeAspect="1"/>
          </p:cNvPicPr>
          <p:nvPr/>
        </p:nvPicPr>
        <p:blipFill>
          <a:blip r:embed="rId2"/>
          <a:stretch>
            <a:fillRect/>
          </a:stretch>
        </p:blipFill>
        <p:spPr>
          <a:xfrm>
            <a:off x="3550699" y="350681"/>
            <a:ext cx="5090601" cy="3932261"/>
          </a:xfrm>
          <a:prstGeom prst="rect">
            <a:avLst/>
          </a:prstGeom>
        </p:spPr>
      </p:pic>
      <p:sp>
        <p:nvSpPr>
          <p:cNvPr id="2" name="標題 1">
            <a:extLst>
              <a:ext uri="{FF2B5EF4-FFF2-40B4-BE49-F238E27FC236}">
                <a16:creationId xmlns:a16="http://schemas.microsoft.com/office/drawing/2014/main" id="{3D689509-A681-490F-8D99-06F5B6E0BD01}"/>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8EB08096-0A39-4040-BA52-7C337C3C953D}"/>
              </a:ext>
            </a:extLst>
          </p:cNvPr>
          <p:cNvSpPr>
            <a:spLocks noGrp="1"/>
          </p:cNvSpPr>
          <p:nvPr>
            <p:ph idx="1"/>
          </p:nvPr>
        </p:nvSpPr>
        <p:spPr>
          <a:xfrm>
            <a:off x="838200" y="4466492"/>
            <a:ext cx="10515600" cy="2391508"/>
          </a:xfrm>
        </p:spPr>
        <p:txBody>
          <a:bodyPr>
            <a:normAutofit/>
          </a:bodyPr>
          <a:lstStyle/>
          <a:p>
            <a:r>
              <a:rPr lang="en-US" altLang="zh-TW" dirty="0"/>
              <a:t>LCN (2-NN) </a:t>
            </a:r>
            <a:r>
              <a:rPr lang="en-US" altLang="zh-TW" dirty="0" err="1"/>
              <a:t>v.s</a:t>
            </a:r>
            <a:r>
              <a:rPr lang="en-US" altLang="zh-TW" dirty="0"/>
              <a:t>. LCN</a:t>
            </a:r>
            <a:r>
              <a:rPr lang="zh-TW" altLang="en-US" dirty="0"/>
              <a:t> </a:t>
            </a:r>
            <a:r>
              <a:rPr lang="en-US" altLang="zh-TW" dirty="0"/>
              <a:t>(2-NN)-Learn</a:t>
            </a:r>
          </a:p>
          <a:p>
            <a:pPr lvl="1"/>
            <a:r>
              <a:rPr lang="en-US" altLang="zh-TW" dirty="0"/>
              <a:t>The estimation error of LCN (2-NN)-Learn is similar to LCN (2-NN).</a:t>
            </a:r>
          </a:p>
          <a:p>
            <a:r>
              <a:rPr lang="en-US" altLang="zh-TW" dirty="0"/>
              <a:t>LCN-Learn gets a larger error which implies it is important to leverage anatomy priors to the model to prevent it from over-fitting.</a:t>
            </a:r>
            <a:endParaRPr lang="zh-TW" altLang="en-US" dirty="0"/>
          </a:p>
        </p:txBody>
      </p:sp>
      <p:sp>
        <p:nvSpPr>
          <p:cNvPr id="4" name="投影片編號版面配置區 3">
            <a:extLst>
              <a:ext uri="{FF2B5EF4-FFF2-40B4-BE49-F238E27FC236}">
                <a16:creationId xmlns:a16="http://schemas.microsoft.com/office/drawing/2014/main" id="{D5688174-6C5F-445F-BB36-0FF6BF98E87F}"/>
              </a:ext>
            </a:extLst>
          </p:cNvPr>
          <p:cNvSpPr>
            <a:spLocks noGrp="1"/>
          </p:cNvSpPr>
          <p:nvPr>
            <p:ph type="sldNum" sz="quarter" idx="12"/>
          </p:nvPr>
        </p:nvSpPr>
        <p:spPr/>
        <p:txBody>
          <a:bodyPr/>
          <a:lstStyle/>
          <a:p>
            <a:fld id="{C768618C-FDDC-4BF1-AE8B-44FA14D1CC91}" type="slidenum">
              <a:rPr lang="zh-TW" altLang="en-US" smtClean="0"/>
              <a:t>30</a:t>
            </a:fld>
            <a:endParaRPr lang="zh-TW" altLang="en-US"/>
          </a:p>
        </p:txBody>
      </p:sp>
    </p:spTree>
    <p:extLst>
      <p:ext uri="{BB962C8B-B14F-4D97-AF65-F5344CB8AC3E}">
        <p14:creationId xmlns:p14="http://schemas.microsoft.com/office/powerpoint/2010/main" val="21935792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4C105E9C-D6DF-47E0-9C39-27C035C0AC1E}"/>
              </a:ext>
            </a:extLst>
          </p:cNvPr>
          <p:cNvPicPr>
            <a:picLocks noChangeAspect="1"/>
          </p:cNvPicPr>
          <p:nvPr/>
        </p:nvPicPr>
        <p:blipFill>
          <a:blip r:embed="rId2"/>
          <a:stretch>
            <a:fillRect/>
          </a:stretch>
        </p:blipFill>
        <p:spPr>
          <a:xfrm>
            <a:off x="3539268" y="953030"/>
            <a:ext cx="5113463" cy="3048264"/>
          </a:xfrm>
          <a:prstGeom prst="rect">
            <a:avLst/>
          </a:prstGeom>
        </p:spPr>
      </p:pic>
      <p:sp>
        <p:nvSpPr>
          <p:cNvPr id="2" name="標題 1">
            <a:extLst>
              <a:ext uri="{FF2B5EF4-FFF2-40B4-BE49-F238E27FC236}">
                <a16:creationId xmlns:a16="http://schemas.microsoft.com/office/drawing/2014/main" id="{A0F7102B-6AF9-4043-8B4C-405CED962E00}"/>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83127FBE-0C5C-411B-8464-405E5B28E3F9}"/>
              </a:ext>
            </a:extLst>
          </p:cNvPr>
          <p:cNvSpPr>
            <a:spLocks noGrp="1"/>
          </p:cNvSpPr>
          <p:nvPr>
            <p:ph idx="1"/>
          </p:nvPr>
        </p:nvSpPr>
        <p:spPr>
          <a:xfrm>
            <a:off x="838200" y="4250986"/>
            <a:ext cx="10515600" cy="2316867"/>
          </a:xfrm>
        </p:spPr>
        <p:txBody>
          <a:bodyPr>
            <a:normAutofit/>
          </a:bodyPr>
          <a:lstStyle/>
          <a:p>
            <a:r>
              <a:rPr lang="en-US" altLang="zh-TW" dirty="0"/>
              <a:t>Figure 4 shows the learned structure matrix.</a:t>
            </a:r>
          </a:p>
          <a:p>
            <a:r>
              <a:rPr lang="en-US" altLang="zh-TW" dirty="0"/>
              <a:t>The learned joint dependence is approximately symmetric which agrees with our common sense.</a:t>
            </a:r>
          </a:p>
          <a:p>
            <a:r>
              <a:rPr lang="en-US" altLang="zh-TW" dirty="0"/>
              <a:t>The strongest dependence is usually from the directly connected joints.</a:t>
            </a:r>
            <a:endParaRPr lang="zh-TW" altLang="en-US" dirty="0"/>
          </a:p>
        </p:txBody>
      </p:sp>
      <p:sp>
        <p:nvSpPr>
          <p:cNvPr id="4" name="投影片編號版面配置區 3">
            <a:extLst>
              <a:ext uri="{FF2B5EF4-FFF2-40B4-BE49-F238E27FC236}">
                <a16:creationId xmlns:a16="http://schemas.microsoft.com/office/drawing/2014/main" id="{2681F2D8-77AB-4716-8F84-2A976527EB5D}"/>
              </a:ext>
            </a:extLst>
          </p:cNvPr>
          <p:cNvSpPr>
            <a:spLocks noGrp="1"/>
          </p:cNvSpPr>
          <p:nvPr>
            <p:ph type="sldNum" sz="quarter" idx="12"/>
          </p:nvPr>
        </p:nvSpPr>
        <p:spPr/>
        <p:txBody>
          <a:bodyPr/>
          <a:lstStyle/>
          <a:p>
            <a:fld id="{C768618C-FDDC-4BF1-AE8B-44FA14D1CC91}" type="slidenum">
              <a:rPr lang="zh-TW" altLang="en-US" smtClean="0"/>
              <a:t>31</a:t>
            </a:fld>
            <a:endParaRPr lang="zh-TW" altLang="en-US"/>
          </a:p>
        </p:txBody>
      </p:sp>
    </p:spTree>
    <p:extLst>
      <p:ext uri="{BB962C8B-B14F-4D97-AF65-F5344CB8AC3E}">
        <p14:creationId xmlns:p14="http://schemas.microsoft.com/office/powerpoint/2010/main" val="25343946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A5D5E880-B7F0-4BA9-BC2C-8C3EE1F8B5B2}"/>
              </a:ext>
            </a:extLst>
          </p:cNvPr>
          <p:cNvSpPr>
            <a:spLocks noGrp="1"/>
          </p:cNvSpPr>
          <p:nvPr>
            <p:ph idx="1"/>
          </p:nvPr>
        </p:nvSpPr>
        <p:spPr>
          <a:xfrm>
            <a:off x="838200" y="4749415"/>
            <a:ext cx="10515600" cy="1926195"/>
          </a:xfrm>
        </p:spPr>
        <p:txBody>
          <a:bodyPr/>
          <a:lstStyle/>
          <a:p>
            <a:r>
              <a:rPr lang="en-US" altLang="zh-TW" dirty="0"/>
              <a:t>H36M Dataset</a:t>
            </a:r>
          </a:p>
          <a:p>
            <a:pPr lvl="1"/>
            <a:r>
              <a:rPr lang="en-US" altLang="zh-TW" dirty="0"/>
              <a:t>Our approach (LCN (3-NN))</a:t>
            </a:r>
          </a:p>
          <a:p>
            <a:pPr lvl="1"/>
            <a:r>
              <a:rPr lang="en-US" altLang="zh-TW" dirty="0"/>
              <a:t>The 2D pose model SH is first pre-trained on the MPII dataset and then finetuned on H36M.</a:t>
            </a:r>
            <a:endParaRPr lang="zh-TW" altLang="en-US" dirty="0"/>
          </a:p>
        </p:txBody>
      </p:sp>
      <p:sp>
        <p:nvSpPr>
          <p:cNvPr id="4" name="投影片編號版面配置區 3">
            <a:extLst>
              <a:ext uri="{FF2B5EF4-FFF2-40B4-BE49-F238E27FC236}">
                <a16:creationId xmlns:a16="http://schemas.microsoft.com/office/drawing/2014/main" id="{05BC22D6-9143-49B3-93D0-9B50B3C110D6}"/>
              </a:ext>
            </a:extLst>
          </p:cNvPr>
          <p:cNvSpPr>
            <a:spLocks noGrp="1"/>
          </p:cNvSpPr>
          <p:nvPr>
            <p:ph type="sldNum" sz="quarter" idx="12"/>
          </p:nvPr>
        </p:nvSpPr>
        <p:spPr/>
        <p:txBody>
          <a:bodyPr/>
          <a:lstStyle/>
          <a:p>
            <a:fld id="{C768618C-FDDC-4BF1-AE8B-44FA14D1CC91}" type="slidenum">
              <a:rPr lang="zh-TW" altLang="en-US" smtClean="0"/>
              <a:t>32</a:t>
            </a:fld>
            <a:endParaRPr lang="zh-TW" altLang="en-US"/>
          </a:p>
        </p:txBody>
      </p:sp>
      <p:pic>
        <p:nvPicPr>
          <p:cNvPr id="6" name="圖片 5">
            <a:extLst>
              <a:ext uri="{FF2B5EF4-FFF2-40B4-BE49-F238E27FC236}">
                <a16:creationId xmlns:a16="http://schemas.microsoft.com/office/drawing/2014/main" id="{C704B69D-B68E-466B-8063-43CB7436D12F}"/>
              </a:ext>
            </a:extLst>
          </p:cNvPr>
          <p:cNvPicPr>
            <a:picLocks noChangeAspect="1"/>
          </p:cNvPicPr>
          <p:nvPr/>
        </p:nvPicPr>
        <p:blipFill>
          <a:blip r:embed="rId2"/>
          <a:stretch>
            <a:fillRect/>
          </a:stretch>
        </p:blipFill>
        <p:spPr>
          <a:xfrm>
            <a:off x="829668" y="490120"/>
            <a:ext cx="10524132" cy="4023709"/>
          </a:xfrm>
          <a:prstGeom prst="rect">
            <a:avLst/>
          </a:prstGeom>
        </p:spPr>
      </p:pic>
    </p:spTree>
    <p:extLst>
      <p:ext uri="{BB962C8B-B14F-4D97-AF65-F5344CB8AC3E}">
        <p14:creationId xmlns:p14="http://schemas.microsoft.com/office/powerpoint/2010/main" val="6528933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37EA87D-389C-4F74-A91B-ED74ABFD6BE0}"/>
              </a:ext>
            </a:extLst>
          </p:cNvPr>
          <p:cNvSpPr>
            <a:spLocks noGrp="1"/>
          </p:cNvSpPr>
          <p:nvPr>
            <p:ph type="title"/>
          </p:nvPr>
        </p:nvSpPr>
        <p:spPr/>
        <p:txBody>
          <a:bodyPr/>
          <a:lstStyle/>
          <a:p>
            <a:endParaRPr lang="zh-TW" altLang="en-US"/>
          </a:p>
        </p:txBody>
      </p:sp>
      <p:sp>
        <p:nvSpPr>
          <p:cNvPr id="3" name="內容版面配置區 2">
            <a:extLst>
              <a:ext uri="{FF2B5EF4-FFF2-40B4-BE49-F238E27FC236}">
                <a16:creationId xmlns:a16="http://schemas.microsoft.com/office/drawing/2014/main" id="{A7E1773C-86A3-4869-9F78-BF76EAA3EB6D}"/>
              </a:ext>
            </a:extLst>
          </p:cNvPr>
          <p:cNvSpPr>
            <a:spLocks noGrp="1"/>
          </p:cNvSpPr>
          <p:nvPr>
            <p:ph idx="1"/>
          </p:nvPr>
        </p:nvSpPr>
        <p:spPr/>
        <p:txBody>
          <a:bodyPr/>
          <a:lstStyle/>
          <a:p>
            <a:endParaRPr lang="zh-TW" altLang="en-US"/>
          </a:p>
        </p:txBody>
      </p:sp>
      <p:sp>
        <p:nvSpPr>
          <p:cNvPr id="4" name="投影片編號版面配置區 3">
            <a:extLst>
              <a:ext uri="{FF2B5EF4-FFF2-40B4-BE49-F238E27FC236}">
                <a16:creationId xmlns:a16="http://schemas.microsoft.com/office/drawing/2014/main" id="{D8808093-C3DF-4002-B216-DC0C91143387}"/>
              </a:ext>
            </a:extLst>
          </p:cNvPr>
          <p:cNvSpPr>
            <a:spLocks noGrp="1"/>
          </p:cNvSpPr>
          <p:nvPr>
            <p:ph type="sldNum" sz="quarter" idx="12"/>
          </p:nvPr>
        </p:nvSpPr>
        <p:spPr/>
        <p:txBody>
          <a:bodyPr/>
          <a:lstStyle/>
          <a:p>
            <a:fld id="{C768618C-FDDC-4BF1-AE8B-44FA14D1CC91}" type="slidenum">
              <a:rPr lang="zh-TW" altLang="en-US" smtClean="0"/>
              <a:t>33</a:t>
            </a:fld>
            <a:endParaRPr lang="zh-TW" altLang="en-US"/>
          </a:p>
        </p:txBody>
      </p:sp>
      <p:pic>
        <p:nvPicPr>
          <p:cNvPr id="6" name="圖片 5">
            <a:extLst>
              <a:ext uri="{FF2B5EF4-FFF2-40B4-BE49-F238E27FC236}">
                <a16:creationId xmlns:a16="http://schemas.microsoft.com/office/drawing/2014/main" id="{0704A0AE-9BA7-4468-95D4-09BC80CEF30A}"/>
              </a:ext>
            </a:extLst>
          </p:cNvPr>
          <p:cNvPicPr>
            <a:picLocks noChangeAspect="1"/>
          </p:cNvPicPr>
          <p:nvPr/>
        </p:nvPicPr>
        <p:blipFill>
          <a:blip r:embed="rId2"/>
          <a:stretch>
            <a:fillRect/>
          </a:stretch>
        </p:blipFill>
        <p:spPr>
          <a:xfrm>
            <a:off x="860151" y="1779127"/>
            <a:ext cx="10493649" cy="3299746"/>
          </a:xfrm>
          <a:prstGeom prst="rect">
            <a:avLst/>
          </a:prstGeom>
        </p:spPr>
      </p:pic>
    </p:spTree>
    <p:extLst>
      <p:ext uri="{BB962C8B-B14F-4D97-AF65-F5344CB8AC3E}">
        <p14:creationId xmlns:p14="http://schemas.microsoft.com/office/powerpoint/2010/main" val="1903310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72840BE-34AF-48A7-92D9-DFBBDDF123BD}"/>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48118CBD-24B9-4E50-8288-57693DA84E13}"/>
              </a:ext>
            </a:extLst>
          </p:cNvPr>
          <p:cNvSpPr>
            <a:spLocks noGrp="1"/>
          </p:cNvSpPr>
          <p:nvPr>
            <p:ph idx="1"/>
          </p:nvPr>
        </p:nvSpPr>
        <p:spPr>
          <a:xfrm>
            <a:off x="838200" y="4554414"/>
            <a:ext cx="10515600" cy="1622547"/>
          </a:xfrm>
        </p:spPr>
        <p:txBody>
          <a:bodyPr/>
          <a:lstStyle/>
          <a:p>
            <a:r>
              <a:rPr lang="en-US" altLang="zh-TW" dirty="0"/>
              <a:t>MPI-INF-3DHP Dataset</a:t>
            </a:r>
          </a:p>
          <a:p>
            <a:pPr lvl="1"/>
            <a:r>
              <a:rPr lang="en-US" altLang="zh-TW" dirty="0"/>
              <a:t>We apply the model trained on H36M to the test set of MPI-INF-3DHP.</a:t>
            </a:r>
            <a:endParaRPr lang="zh-TW" altLang="en-US" dirty="0"/>
          </a:p>
        </p:txBody>
      </p:sp>
      <p:sp>
        <p:nvSpPr>
          <p:cNvPr id="4" name="投影片編號版面配置區 3">
            <a:extLst>
              <a:ext uri="{FF2B5EF4-FFF2-40B4-BE49-F238E27FC236}">
                <a16:creationId xmlns:a16="http://schemas.microsoft.com/office/drawing/2014/main" id="{B9EFA39E-58D9-4C9E-92D3-8000B78A20BC}"/>
              </a:ext>
            </a:extLst>
          </p:cNvPr>
          <p:cNvSpPr>
            <a:spLocks noGrp="1"/>
          </p:cNvSpPr>
          <p:nvPr>
            <p:ph type="sldNum" sz="quarter" idx="12"/>
          </p:nvPr>
        </p:nvSpPr>
        <p:spPr/>
        <p:txBody>
          <a:bodyPr/>
          <a:lstStyle/>
          <a:p>
            <a:fld id="{C768618C-FDDC-4BF1-AE8B-44FA14D1CC91}" type="slidenum">
              <a:rPr lang="zh-TW" altLang="en-US" smtClean="0"/>
              <a:t>34</a:t>
            </a:fld>
            <a:endParaRPr lang="zh-TW" altLang="en-US"/>
          </a:p>
        </p:txBody>
      </p:sp>
      <p:pic>
        <p:nvPicPr>
          <p:cNvPr id="6" name="圖片 5">
            <a:extLst>
              <a:ext uri="{FF2B5EF4-FFF2-40B4-BE49-F238E27FC236}">
                <a16:creationId xmlns:a16="http://schemas.microsoft.com/office/drawing/2014/main" id="{764BD0EF-B5B5-4138-8C73-6435F467B1D9}"/>
              </a:ext>
            </a:extLst>
          </p:cNvPr>
          <p:cNvPicPr>
            <a:picLocks noChangeAspect="1"/>
          </p:cNvPicPr>
          <p:nvPr/>
        </p:nvPicPr>
        <p:blipFill>
          <a:blip r:embed="rId2"/>
          <a:stretch>
            <a:fillRect/>
          </a:stretch>
        </p:blipFill>
        <p:spPr>
          <a:xfrm>
            <a:off x="3584992" y="1537238"/>
            <a:ext cx="5022015" cy="2530059"/>
          </a:xfrm>
          <a:prstGeom prst="rect">
            <a:avLst/>
          </a:prstGeom>
        </p:spPr>
      </p:pic>
    </p:spTree>
    <p:extLst>
      <p:ext uri="{BB962C8B-B14F-4D97-AF65-F5344CB8AC3E}">
        <p14:creationId xmlns:p14="http://schemas.microsoft.com/office/powerpoint/2010/main" val="32201748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80E039A2-5711-4877-8AF2-802C686AC792}"/>
              </a:ext>
            </a:extLst>
          </p:cNvPr>
          <p:cNvSpPr>
            <a:spLocks noGrp="1"/>
          </p:cNvSpPr>
          <p:nvPr>
            <p:ph idx="1"/>
          </p:nvPr>
        </p:nvSpPr>
        <p:spPr>
          <a:xfrm>
            <a:off x="838200" y="578764"/>
            <a:ext cx="10515600" cy="4351338"/>
          </a:xfrm>
        </p:spPr>
        <p:txBody>
          <a:bodyPr/>
          <a:lstStyle/>
          <a:p>
            <a:r>
              <a:rPr lang="en-US" altLang="zh-TW" dirty="0"/>
              <a:t>Generalization Ability</a:t>
            </a:r>
          </a:p>
          <a:p>
            <a:pPr lvl="1"/>
            <a:r>
              <a:rPr lang="en-US" altLang="zh-TW" dirty="0"/>
              <a:t>Cross Actions</a:t>
            </a:r>
          </a:p>
          <a:p>
            <a:pPr lvl="2"/>
            <a:r>
              <a:rPr lang="en-US" altLang="zh-TW" dirty="0"/>
              <a:t>We train our model on ONE of the 15 actions in the H36M dataset and test on all actions.</a:t>
            </a:r>
          </a:p>
          <a:p>
            <a:pPr lvl="2"/>
            <a:r>
              <a:rPr lang="en-US" altLang="zh-TW" dirty="0"/>
              <a:t>We can see that the MPJPE of our approach is about 20mm smaller than that of [18]. Recall that the gap is about 10mm when we use all actions for training.</a:t>
            </a:r>
            <a:endParaRPr lang="zh-TW" altLang="en-US" dirty="0"/>
          </a:p>
        </p:txBody>
      </p:sp>
      <p:sp>
        <p:nvSpPr>
          <p:cNvPr id="4" name="投影片編號版面配置區 3">
            <a:extLst>
              <a:ext uri="{FF2B5EF4-FFF2-40B4-BE49-F238E27FC236}">
                <a16:creationId xmlns:a16="http://schemas.microsoft.com/office/drawing/2014/main" id="{76073072-A0FD-4A26-AB05-6C6FB101BF6B}"/>
              </a:ext>
            </a:extLst>
          </p:cNvPr>
          <p:cNvSpPr>
            <a:spLocks noGrp="1"/>
          </p:cNvSpPr>
          <p:nvPr>
            <p:ph type="sldNum" sz="quarter" idx="12"/>
          </p:nvPr>
        </p:nvSpPr>
        <p:spPr/>
        <p:txBody>
          <a:bodyPr/>
          <a:lstStyle/>
          <a:p>
            <a:fld id="{C768618C-FDDC-4BF1-AE8B-44FA14D1CC91}" type="slidenum">
              <a:rPr lang="zh-TW" altLang="en-US" smtClean="0"/>
              <a:t>35</a:t>
            </a:fld>
            <a:endParaRPr lang="zh-TW" altLang="en-US"/>
          </a:p>
        </p:txBody>
      </p:sp>
      <p:pic>
        <p:nvPicPr>
          <p:cNvPr id="6" name="圖片 5">
            <a:extLst>
              <a:ext uri="{FF2B5EF4-FFF2-40B4-BE49-F238E27FC236}">
                <a16:creationId xmlns:a16="http://schemas.microsoft.com/office/drawing/2014/main" id="{17158BB1-D8B6-4568-A7D2-9FD7AA484916}"/>
              </a:ext>
            </a:extLst>
          </p:cNvPr>
          <p:cNvPicPr>
            <a:picLocks noChangeAspect="1"/>
          </p:cNvPicPr>
          <p:nvPr/>
        </p:nvPicPr>
        <p:blipFill>
          <a:blip r:embed="rId2"/>
          <a:stretch>
            <a:fillRect/>
          </a:stretch>
        </p:blipFill>
        <p:spPr>
          <a:xfrm>
            <a:off x="3550699" y="2839915"/>
            <a:ext cx="5090601" cy="3345470"/>
          </a:xfrm>
          <a:prstGeom prst="rect">
            <a:avLst/>
          </a:prstGeom>
        </p:spPr>
      </p:pic>
    </p:spTree>
    <p:extLst>
      <p:ext uri="{BB962C8B-B14F-4D97-AF65-F5344CB8AC3E}">
        <p14:creationId xmlns:p14="http://schemas.microsoft.com/office/powerpoint/2010/main" val="11758954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27FC8A4-872B-4F34-85A7-5FB040CFF74B}"/>
              </a:ext>
            </a:extLst>
          </p:cNvPr>
          <p:cNvSpPr>
            <a:spLocks noGrp="1"/>
          </p:cNvSpPr>
          <p:nvPr>
            <p:ph type="title"/>
          </p:nvPr>
        </p:nvSpPr>
        <p:spPr/>
        <p:txBody>
          <a:bodyPr/>
          <a:lstStyle/>
          <a:p>
            <a:r>
              <a:rPr lang="en-US" altLang="zh-TW" dirty="0"/>
              <a:t>Experiments</a:t>
            </a:r>
            <a:endParaRPr lang="zh-TW" altLang="en-US" dirty="0"/>
          </a:p>
        </p:txBody>
      </p:sp>
      <p:sp>
        <p:nvSpPr>
          <p:cNvPr id="3" name="內容版面配置區 2">
            <a:extLst>
              <a:ext uri="{FF2B5EF4-FFF2-40B4-BE49-F238E27FC236}">
                <a16:creationId xmlns:a16="http://schemas.microsoft.com/office/drawing/2014/main" id="{D5D662F4-0BBB-4D52-A71E-D40C1FE0274F}"/>
              </a:ext>
            </a:extLst>
          </p:cNvPr>
          <p:cNvSpPr>
            <a:spLocks noGrp="1"/>
          </p:cNvSpPr>
          <p:nvPr>
            <p:ph idx="1"/>
          </p:nvPr>
        </p:nvSpPr>
        <p:spPr/>
        <p:txBody>
          <a:bodyPr/>
          <a:lstStyle/>
          <a:p>
            <a:pPr lvl="1"/>
            <a:r>
              <a:rPr lang="en-US" altLang="zh-TW" dirty="0"/>
              <a:t>Number of Training Data</a:t>
            </a:r>
          </a:p>
          <a:p>
            <a:pPr lvl="2"/>
            <a:endParaRPr lang="zh-TW" altLang="en-US" dirty="0"/>
          </a:p>
        </p:txBody>
      </p:sp>
      <p:sp>
        <p:nvSpPr>
          <p:cNvPr id="4" name="投影片編號版面配置區 3">
            <a:extLst>
              <a:ext uri="{FF2B5EF4-FFF2-40B4-BE49-F238E27FC236}">
                <a16:creationId xmlns:a16="http://schemas.microsoft.com/office/drawing/2014/main" id="{BAF41D23-4FD9-47DC-9ECD-08F7F4762B29}"/>
              </a:ext>
            </a:extLst>
          </p:cNvPr>
          <p:cNvSpPr>
            <a:spLocks noGrp="1"/>
          </p:cNvSpPr>
          <p:nvPr>
            <p:ph type="sldNum" sz="quarter" idx="12"/>
          </p:nvPr>
        </p:nvSpPr>
        <p:spPr/>
        <p:txBody>
          <a:bodyPr/>
          <a:lstStyle/>
          <a:p>
            <a:fld id="{C768618C-FDDC-4BF1-AE8B-44FA14D1CC91}" type="slidenum">
              <a:rPr lang="zh-TW" altLang="en-US" smtClean="0"/>
              <a:t>36</a:t>
            </a:fld>
            <a:endParaRPr lang="zh-TW" altLang="en-US"/>
          </a:p>
        </p:txBody>
      </p:sp>
      <p:pic>
        <p:nvPicPr>
          <p:cNvPr id="6" name="圖片 5">
            <a:extLst>
              <a:ext uri="{FF2B5EF4-FFF2-40B4-BE49-F238E27FC236}">
                <a16:creationId xmlns:a16="http://schemas.microsoft.com/office/drawing/2014/main" id="{CD52936A-979F-407F-AC99-D465C6AFB8D4}"/>
              </a:ext>
            </a:extLst>
          </p:cNvPr>
          <p:cNvPicPr>
            <a:picLocks noChangeAspect="1"/>
          </p:cNvPicPr>
          <p:nvPr/>
        </p:nvPicPr>
        <p:blipFill>
          <a:blip r:embed="rId2"/>
          <a:stretch>
            <a:fillRect/>
          </a:stretch>
        </p:blipFill>
        <p:spPr>
          <a:xfrm>
            <a:off x="3583857" y="2492675"/>
            <a:ext cx="5037257" cy="3863675"/>
          </a:xfrm>
          <a:prstGeom prst="rect">
            <a:avLst/>
          </a:prstGeom>
        </p:spPr>
      </p:pic>
    </p:spTree>
    <p:extLst>
      <p:ext uri="{BB962C8B-B14F-4D97-AF65-F5344CB8AC3E}">
        <p14:creationId xmlns:p14="http://schemas.microsoft.com/office/powerpoint/2010/main" val="35715219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08B7BFCA-92EC-483E-A864-6E90C9B2DD74}"/>
              </a:ext>
            </a:extLst>
          </p:cNvPr>
          <p:cNvSpPr>
            <a:spLocks noGrp="1"/>
          </p:cNvSpPr>
          <p:nvPr>
            <p:ph idx="1"/>
          </p:nvPr>
        </p:nvSpPr>
        <p:spPr>
          <a:xfrm>
            <a:off x="838200" y="430823"/>
            <a:ext cx="10515600" cy="5746140"/>
          </a:xfrm>
        </p:spPr>
        <p:txBody>
          <a:bodyPr/>
          <a:lstStyle/>
          <a:p>
            <a:r>
              <a:rPr lang="en-US" altLang="zh-TW" dirty="0"/>
              <a:t>Robustness to Noise</a:t>
            </a:r>
          </a:p>
          <a:p>
            <a:pPr lvl="1"/>
            <a:r>
              <a:rPr lang="en-US" altLang="zh-TW" dirty="0"/>
              <a:t>In testing, we sample random noises from the Gaussian distributions of different variances, and add them to the ground truth 2D poses.</a:t>
            </a:r>
          </a:p>
          <a:p>
            <a:pPr lvl="1"/>
            <a:r>
              <a:rPr lang="en-US" altLang="zh-TW" dirty="0"/>
              <a:t>LCN (2-NN), the error increase is smaller than [18], owing to the sparse connections.</a:t>
            </a:r>
          </a:p>
          <a:p>
            <a:pPr lvl="1"/>
            <a:r>
              <a:rPr lang="en-US" altLang="zh-TW" dirty="0"/>
              <a:t>LCN -Learn, the error increase is further reduced by a large margin.</a:t>
            </a:r>
            <a:endParaRPr lang="zh-TW" altLang="en-US" dirty="0"/>
          </a:p>
        </p:txBody>
      </p:sp>
      <p:sp>
        <p:nvSpPr>
          <p:cNvPr id="4" name="投影片編號版面配置區 3">
            <a:extLst>
              <a:ext uri="{FF2B5EF4-FFF2-40B4-BE49-F238E27FC236}">
                <a16:creationId xmlns:a16="http://schemas.microsoft.com/office/drawing/2014/main" id="{2DB39B0D-0FCB-4DDB-B6AD-30180F4A7148}"/>
              </a:ext>
            </a:extLst>
          </p:cNvPr>
          <p:cNvSpPr>
            <a:spLocks noGrp="1"/>
          </p:cNvSpPr>
          <p:nvPr>
            <p:ph type="sldNum" sz="quarter" idx="12"/>
          </p:nvPr>
        </p:nvSpPr>
        <p:spPr/>
        <p:txBody>
          <a:bodyPr/>
          <a:lstStyle/>
          <a:p>
            <a:fld id="{C768618C-FDDC-4BF1-AE8B-44FA14D1CC91}" type="slidenum">
              <a:rPr lang="zh-TW" altLang="en-US" smtClean="0"/>
              <a:t>37</a:t>
            </a:fld>
            <a:endParaRPr lang="zh-TW" altLang="en-US"/>
          </a:p>
        </p:txBody>
      </p:sp>
      <p:pic>
        <p:nvPicPr>
          <p:cNvPr id="6" name="圖片 5">
            <a:extLst>
              <a:ext uri="{FF2B5EF4-FFF2-40B4-BE49-F238E27FC236}">
                <a16:creationId xmlns:a16="http://schemas.microsoft.com/office/drawing/2014/main" id="{CB713B4F-FEB4-480B-9E2C-AEA4CE290D15}"/>
              </a:ext>
            </a:extLst>
          </p:cNvPr>
          <p:cNvPicPr>
            <a:picLocks noChangeAspect="1"/>
          </p:cNvPicPr>
          <p:nvPr/>
        </p:nvPicPr>
        <p:blipFill>
          <a:blip r:embed="rId2"/>
          <a:stretch>
            <a:fillRect/>
          </a:stretch>
        </p:blipFill>
        <p:spPr>
          <a:xfrm>
            <a:off x="3550482" y="2812409"/>
            <a:ext cx="5060118" cy="3726503"/>
          </a:xfrm>
          <a:prstGeom prst="rect">
            <a:avLst/>
          </a:prstGeom>
        </p:spPr>
      </p:pic>
    </p:spTree>
    <p:extLst>
      <p:ext uri="{BB962C8B-B14F-4D97-AF65-F5344CB8AC3E}">
        <p14:creationId xmlns:p14="http://schemas.microsoft.com/office/powerpoint/2010/main" val="3684954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AED6221-8DC3-4EC6-BB0A-48C2F28994CF}"/>
              </a:ext>
            </a:extLst>
          </p:cNvPr>
          <p:cNvSpPr>
            <a:spLocks noGrp="1"/>
          </p:cNvSpPr>
          <p:nvPr>
            <p:ph type="title"/>
          </p:nvPr>
        </p:nvSpPr>
        <p:spPr/>
        <p:txBody>
          <a:bodyPr/>
          <a:lstStyle/>
          <a:p>
            <a:r>
              <a:rPr lang="en-US" altLang="zh-TW" dirty="0"/>
              <a:t>Conclusion</a:t>
            </a:r>
            <a:endParaRPr lang="zh-TW" altLang="en-US" dirty="0"/>
          </a:p>
        </p:txBody>
      </p:sp>
      <p:sp>
        <p:nvSpPr>
          <p:cNvPr id="3" name="內容版面配置區 2">
            <a:extLst>
              <a:ext uri="{FF2B5EF4-FFF2-40B4-BE49-F238E27FC236}">
                <a16:creationId xmlns:a16="http://schemas.microsoft.com/office/drawing/2014/main" id="{ABC1C5F5-2E93-49FF-8F8E-4F70727984BD}"/>
              </a:ext>
            </a:extLst>
          </p:cNvPr>
          <p:cNvSpPr>
            <a:spLocks noGrp="1"/>
          </p:cNvSpPr>
          <p:nvPr>
            <p:ph idx="1"/>
          </p:nvPr>
        </p:nvSpPr>
        <p:spPr/>
        <p:txBody>
          <a:bodyPr/>
          <a:lstStyle/>
          <a:p>
            <a:r>
              <a:rPr lang="en-US" altLang="zh-TW" dirty="0"/>
              <a:t>We present LCN to estimate 3D human poses from 2D poses. </a:t>
            </a:r>
          </a:p>
          <a:p>
            <a:r>
              <a:rPr lang="en-US" altLang="zh-TW" dirty="0"/>
              <a:t>It can be regarded as a generalization of GCN which overcomes its limitations.</a:t>
            </a:r>
          </a:p>
          <a:p>
            <a:r>
              <a:rPr lang="en-US" altLang="zh-TW" dirty="0"/>
              <a:t>It has strong representation ability and generalization ability due to the appropriate joint dependence design.</a:t>
            </a:r>
          </a:p>
          <a:p>
            <a:r>
              <a:rPr lang="en-US" altLang="zh-TW" dirty="0"/>
              <a:t>It outperforms the state-of-the-arts on two public datasets H36M and MPI-INF-3DHP.</a:t>
            </a:r>
            <a:endParaRPr lang="zh-TW" altLang="en-US" dirty="0"/>
          </a:p>
        </p:txBody>
      </p:sp>
      <p:sp>
        <p:nvSpPr>
          <p:cNvPr id="4" name="投影片編號版面配置區 3">
            <a:extLst>
              <a:ext uri="{FF2B5EF4-FFF2-40B4-BE49-F238E27FC236}">
                <a16:creationId xmlns:a16="http://schemas.microsoft.com/office/drawing/2014/main" id="{6755E04B-EB38-4A53-BC79-9464D7063CF3}"/>
              </a:ext>
            </a:extLst>
          </p:cNvPr>
          <p:cNvSpPr>
            <a:spLocks noGrp="1"/>
          </p:cNvSpPr>
          <p:nvPr>
            <p:ph type="sldNum" sz="quarter" idx="12"/>
          </p:nvPr>
        </p:nvSpPr>
        <p:spPr/>
        <p:txBody>
          <a:bodyPr/>
          <a:lstStyle/>
          <a:p>
            <a:fld id="{C768618C-FDDC-4BF1-AE8B-44FA14D1CC91}" type="slidenum">
              <a:rPr lang="zh-TW" altLang="en-US" smtClean="0"/>
              <a:t>38</a:t>
            </a:fld>
            <a:endParaRPr lang="zh-TW" altLang="en-US"/>
          </a:p>
        </p:txBody>
      </p:sp>
    </p:spTree>
    <p:extLst>
      <p:ext uri="{BB962C8B-B14F-4D97-AF65-F5344CB8AC3E}">
        <p14:creationId xmlns:p14="http://schemas.microsoft.com/office/powerpoint/2010/main" val="33373881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DEA3B30-0587-4EA0-A692-7FFEE32923E5}"/>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A59A39B7-A3AE-4485-B884-80C316CFBB5B}"/>
              </a:ext>
            </a:extLst>
          </p:cNvPr>
          <p:cNvSpPr>
            <a:spLocks noGrp="1"/>
          </p:cNvSpPr>
          <p:nvPr>
            <p:ph idx="1"/>
          </p:nvPr>
        </p:nvSpPr>
        <p:spPr/>
        <p:txBody>
          <a:bodyPr/>
          <a:lstStyle/>
          <a:p>
            <a:r>
              <a:rPr lang="zh-TW" altLang="en-US" dirty="0"/>
              <a:t>元智精準運動 </a:t>
            </a:r>
            <a:r>
              <a:rPr lang="en-US" altLang="zh-TW" dirty="0"/>
              <a:t>–</a:t>
            </a:r>
            <a:r>
              <a:rPr lang="zh-TW" altLang="en-US" dirty="0"/>
              <a:t> 棒球</a:t>
            </a:r>
            <a:endParaRPr lang="en-US" altLang="zh-TW" dirty="0"/>
          </a:p>
          <a:p>
            <a:pPr lvl="1"/>
            <a:r>
              <a:rPr lang="zh-TW" altLang="en-US" dirty="0"/>
              <a:t>收集球員的影片</a:t>
            </a:r>
            <a:endParaRPr lang="en-US" altLang="zh-TW" dirty="0"/>
          </a:p>
          <a:p>
            <a:pPr lvl="1"/>
            <a:r>
              <a:rPr lang="zh-TW" altLang="en-US" dirty="0"/>
              <a:t>找出 </a:t>
            </a:r>
            <a:r>
              <a:rPr lang="en-US" altLang="zh-TW" dirty="0"/>
              <a:t>2D</a:t>
            </a:r>
            <a:r>
              <a:rPr lang="zh-TW" altLang="en-US" dirty="0"/>
              <a:t> </a:t>
            </a:r>
            <a:r>
              <a:rPr lang="en-US" altLang="zh-TW" dirty="0"/>
              <a:t>skeleton</a:t>
            </a:r>
          </a:p>
          <a:p>
            <a:pPr lvl="1"/>
            <a:r>
              <a:rPr lang="zh-TW" altLang="en-US" dirty="0"/>
              <a:t>協助對方可以分析球員在揮棒瞬間的姿勢</a:t>
            </a:r>
            <a:endParaRPr lang="en-US" altLang="zh-TW" dirty="0"/>
          </a:p>
          <a:p>
            <a:endParaRPr lang="zh-TW" altLang="en-US" dirty="0"/>
          </a:p>
        </p:txBody>
      </p:sp>
      <p:sp>
        <p:nvSpPr>
          <p:cNvPr id="4" name="投影片編號版面配置區 3">
            <a:extLst>
              <a:ext uri="{FF2B5EF4-FFF2-40B4-BE49-F238E27FC236}">
                <a16:creationId xmlns:a16="http://schemas.microsoft.com/office/drawing/2014/main" id="{A399DF30-7878-4DF4-86AB-CB3C9DEB902F}"/>
              </a:ext>
            </a:extLst>
          </p:cNvPr>
          <p:cNvSpPr>
            <a:spLocks noGrp="1"/>
          </p:cNvSpPr>
          <p:nvPr>
            <p:ph type="sldNum" sz="quarter" idx="12"/>
          </p:nvPr>
        </p:nvSpPr>
        <p:spPr>
          <a:xfrm>
            <a:off x="8610600" y="6356350"/>
            <a:ext cx="2743200" cy="365125"/>
          </a:xfrm>
        </p:spPr>
        <p:txBody>
          <a:bodyPr/>
          <a:lstStyle/>
          <a:p>
            <a:fld id="{C768618C-FDDC-4BF1-AE8B-44FA14D1CC91}" type="slidenum">
              <a:rPr lang="zh-TW" altLang="en-US" smtClean="0"/>
              <a:t>39</a:t>
            </a:fld>
            <a:endParaRPr lang="zh-TW" altLang="en-US"/>
          </a:p>
        </p:txBody>
      </p:sp>
    </p:spTree>
    <p:extLst>
      <p:ext uri="{BB962C8B-B14F-4D97-AF65-F5344CB8AC3E}">
        <p14:creationId xmlns:p14="http://schemas.microsoft.com/office/powerpoint/2010/main" val="3620758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D31EAB35-D87F-40EE-86E6-75A607A80BD2}"/>
              </a:ext>
            </a:extLst>
          </p:cNvPr>
          <p:cNvPicPr>
            <a:picLocks noChangeAspect="1"/>
          </p:cNvPicPr>
          <p:nvPr/>
        </p:nvPicPr>
        <p:blipFill>
          <a:blip r:embed="rId2"/>
          <a:stretch>
            <a:fillRect/>
          </a:stretch>
        </p:blipFill>
        <p:spPr>
          <a:xfrm>
            <a:off x="9580773" y="1017920"/>
            <a:ext cx="2611227" cy="2411080"/>
          </a:xfrm>
          <a:prstGeom prst="rect">
            <a:avLst/>
          </a:prstGeom>
        </p:spPr>
      </p:pic>
      <p:sp>
        <p:nvSpPr>
          <p:cNvPr id="2" name="標題 1">
            <a:extLst>
              <a:ext uri="{FF2B5EF4-FFF2-40B4-BE49-F238E27FC236}">
                <a16:creationId xmlns:a16="http://schemas.microsoft.com/office/drawing/2014/main" id="{FAACF1C2-0825-4D1D-A4F7-F965171AE6CF}"/>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8F0E9260-939B-4252-A3EE-FDB29ADB92F1}"/>
              </a:ext>
            </a:extLst>
          </p:cNvPr>
          <p:cNvSpPr>
            <a:spLocks noGrp="1"/>
          </p:cNvSpPr>
          <p:nvPr>
            <p:ph idx="1"/>
          </p:nvPr>
        </p:nvSpPr>
        <p:spPr>
          <a:xfrm>
            <a:off x="838200" y="1825625"/>
            <a:ext cx="8963526" cy="4351338"/>
          </a:xfrm>
        </p:spPr>
        <p:txBody>
          <a:bodyPr/>
          <a:lstStyle/>
          <a:p>
            <a:r>
              <a:rPr lang="en-US" altLang="zh-TW" dirty="0"/>
              <a:t>A 3D human pose is naturally represented by a skeletal graph parameterized by the 3D locations of the body joints.</a:t>
            </a:r>
          </a:p>
          <a:p>
            <a:pPr marL="0" indent="0">
              <a:buNone/>
            </a:pPr>
            <a:endParaRPr lang="en-US" altLang="zh-TW" dirty="0"/>
          </a:p>
          <a:p>
            <a:r>
              <a:rPr lang="en-US" altLang="zh-TW" dirty="0"/>
              <a:t>The task of 3D pose estimation solves the inverse problem of depth recovery from 2D poses. </a:t>
            </a:r>
          </a:p>
          <a:p>
            <a:r>
              <a:rPr lang="en-US" altLang="zh-TW" dirty="0"/>
              <a:t>But it is practically solvable because 3D poses lie on a low-dimensional manifold which provides strong structural priors to reduce the ambiguities [36]. </a:t>
            </a:r>
          </a:p>
          <a:p>
            <a:endParaRPr lang="zh-TW" altLang="en-US" dirty="0"/>
          </a:p>
        </p:txBody>
      </p:sp>
      <p:sp>
        <p:nvSpPr>
          <p:cNvPr id="4" name="文字方塊 3">
            <a:extLst>
              <a:ext uri="{FF2B5EF4-FFF2-40B4-BE49-F238E27FC236}">
                <a16:creationId xmlns:a16="http://schemas.microsoft.com/office/drawing/2014/main" id="{D0D8AF43-37F4-4806-939D-7985B402DDE2}"/>
              </a:ext>
            </a:extLst>
          </p:cNvPr>
          <p:cNvSpPr txBox="1"/>
          <p:nvPr/>
        </p:nvSpPr>
        <p:spPr>
          <a:xfrm>
            <a:off x="974242" y="6101861"/>
            <a:ext cx="8335108" cy="584775"/>
          </a:xfrm>
          <a:prstGeom prst="rect">
            <a:avLst/>
          </a:prstGeom>
          <a:noFill/>
        </p:spPr>
        <p:txBody>
          <a:bodyPr wrap="square" rtlCol="0">
            <a:spAutoFit/>
          </a:bodyPr>
          <a:lstStyle/>
          <a:p>
            <a:r>
              <a:rPr lang="en-US" altLang="zh-TW" sz="1600" dirty="0"/>
              <a:t>[36] </a:t>
            </a:r>
            <a:r>
              <a:rPr lang="en-US" altLang="zh-TW" sz="1600" dirty="0" err="1"/>
              <a:t>Chunyu</a:t>
            </a:r>
            <a:r>
              <a:rPr lang="en-US" altLang="zh-TW" sz="1600" dirty="0"/>
              <a:t> Wang, </a:t>
            </a:r>
            <a:r>
              <a:rPr lang="en-US" altLang="zh-TW" sz="1600" dirty="0" err="1"/>
              <a:t>Yizhou</a:t>
            </a:r>
            <a:r>
              <a:rPr lang="en-US" altLang="zh-TW" sz="1600" dirty="0"/>
              <a:t> Wang, </a:t>
            </a:r>
            <a:r>
              <a:rPr lang="en-US" altLang="zh-TW" sz="1600" dirty="0" err="1"/>
              <a:t>Zhouchen</a:t>
            </a:r>
            <a:r>
              <a:rPr lang="en-US" altLang="zh-TW" sz="1600" dirty="0"/>
              <a:t> Lin, Alan L Yuille, and Wen Gao. Robust estimation of 3d human poses from a single image. In CVPR, pages 2361–2368, 2014.</a:t>
            </a:r>
            <a:endParaRPr lang="zh-TW" altLang="en-US" sz="1600" dirty="0"/>
          </a:p>
        </p:txBody>
      </p:sp>
      <p:sp>
        <p:nvSpPr>
          <p:cNvPr id="6" name="投影片編號版面配置區 5">
            <a:extLst>
              <a:ext uri="{FF2B5EF4-FFF2-40B4-BE49-F238E27FC236}">
                <a16:creationId xmlns:a16="http://schemas.microsoft.com/office/drawing/2014/main" id="{48B90555-F031-4B02-9AB3-0168888A1A3B}"/>
              </a:ext>
            </a:extLst>
          </p:cNvPr>
          <p:cNvSpPr>
            <a:spLocks noGrp="1"/>
          </p:cNvSpPr>
          <p:nvPr>
            <p:ph type="sldNum" sz="quarter" idx="12"/>
          </p:nvPr>
        </p:nvSpPr>
        <p:spPr/>
        <p:txBody>
          <a:bodyPr/>
          <a:lstStyle/>
          <a:p>
            <a:fld id="{C768618C-FDDC-4BF1-AE8B-44FA14D1CC91}" type="slidenum">
              <a:rPr lang="zh-TW" altLang="en-US" smtClean="0"/>
              <a:t>4</a:t>
            </a:fld>
            <a:endParaRPr lang="zh-TW" altLang="en-US" dirty="0"/>
          </a:p>
        </p:txBody>
      </p:sp>
    </p:spTree>
    <p:extLst>
      <p:ext uri="{BB962C8B-B14F-4D97-AF65-F5344CB8AC3E}">
        <p14:creationId xmlns:p14="http://schemas.microsoft.com/office/powerpoint/2010/main" val="41171089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2F9F12-61DA-487B-A2D3-55233FF2B7A7}"/>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A16FBDE7-FCAE-4C85-9D9F-830FA904BBC8}"/>
              </a:ext>
            </a:extLst>
          </p:cNvPr>
          <p:cNvSpPr>
            <a:spLocks noGrp="1"/>
          </p:cNvSpPr>
          <p:nvPr>
            <p:ph idx="1"/>
          </p:nvPr>
        </p:nvSpPr>
        <p:spPr/>
        <p:txBody>
          <a:bodyPr/>
          <a:lstStyle/>
          <a:p>
            <a:r>
              <a:rPr lang="zh-TW" altLang="en-US" dirty="0"/>
              <a:t>目前使用</a:t>
            </a:r>
            <a:endParaRPr lang="en-US" altLang="zh-TW" dirty="0"/>
          </a:p>
          <a:p>
            <a:pPr lvl="1"/>
            <a:r>
              <a:rPr lang="en-US" altLang="zh-TW" dirty="0"/>
              <a:t>Cascaded Pyramid Network (CPN)</a:t>
            </a:r>
          </a:p>
          <a:p>
            <a:pPr lvl="2"/>
            <a:r>
              <a:rPr lang="zh-TW" altLang="en-US" dirty="0"/>
              <a:t>需先偵測出人物的 </a:t>
            </a:r>
            <a:r>
              <a:rPr lang="en-US" altLang="zh-TW" dirty="0"/>
              <a:t>bounding box </a:t>
            </a:r>
            <a:r>
              <a:rPr lang="zh-TW" altLang="en-US" dirty="0"/>
              <a:t>才能進行</a:t>
            </a:r>
            <a:endParaRPr lang="en-US" altLang="zh-TW" dirty="0"/>
          </a:p>
          <a:p>
            <a:pPr lvl="2"/>
            <a:r>
              <a:rPr lang="zh-TW" altLang="en-US" dirty="0"/>
              <a:t>目前使用 </a:t>
            </a:r>
            <a:r>
              <a:rPr lang="en-US" altLang="zh-TW" dirty="0"/>
              <a:t>yolo</a:t>
            </a:r>
            <a:r>
              <a:rPr lang="zh-TW" altLang="en-US" dirty="0"/>
              <a:t> 偵測 </a:t>
            </a:r>
            <a:r>
              <a:rPr lang="en-US" altLang="zh-TW" dirty="0"/>
              <a:t>bounding box</a:t>
            </a:r>
          </a:p>
        </p:txBody>
      </p:sp>
      <p:sp>
        <p:nvSpPr>
          <p:cNvPr id="4" name="投影片編號版面配置區 3">
            <a:extLst>
              <a:ext uri="{FF2B5EF4-FFF2-40B4-BE49-F238E27FC236}">
                <a16:creationId xmlns:a16="http://schemas.microsoft.com/office/drawing/2014/main" id="{B30881B5-0E74-463D-9095-A07C0964AED9}"/>
              </a:ext>
            </a:extLst>
          </p:cNvPr>
          <p:cNvSpPr>
            <a:spLocks noGrp="1"/>
          </p:cNvSpPr>
          <p:nvPr>
            <p:ph type="sldNum" sz="quarter" idx="12"/>
          </p:nvPr>
        </p:nvSpPr>
        <p:spPr/>
        <p:txBody>
          <a:bodyPr/>
          <a:lstStyle/>
          <a:p>
            <a:fld id="{C768618C-FDDC-4BF1-AE8B-44FA14D1CC91}" type="slidenum">
              <a:rPr lang="zh-TW" altLang="en-US" smtClean="0"/>
              <a:t>40</a:t>
            </a:fld>
            <a:endParaRPr lang="zh-TW" altLang="en-US"/>
          </a:p>
        </p:txBody>
      </p:sp>
      <p:pic>
        <p:nvPicPr>
          <p:cNvPr id="5" name="714158_0_ori">
            <a:hlinkClick r:id="" action="ppaction://media"/>
            <a:extLst>
              <a:ext uri="{FF2B5EF4-FFF2-40B4-BE49-F238E27FC236}">
                <a16:creationId xmlns:a16="http://schemas.microsoft.com/office/drawing/2014/main" id="{48404FEC-9985-474F-A579-25DDB9A3D96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105002" y="255432"/>
            <a:ext cx="4945086" cy="2781611"/>
          </a:xfrm>
          <a:prstGeom prst="rect">
            <a:avLst/>
          </a:prstGeom>
        </p:spPr>
      </p:pic>
      <p:pic>
        <p:nvPicPr>
          <p:cNvPr id="7" name="714158_0_cpn_2">
            <a:hlinkClick r:id="" action="ppaction://media"/>
            <a:extLst>
              <a:ext uri="{FF2B5EF4-FFF2-40B4-BE49-F238E27FC236}">
                <a16:creationId xmlns:a16="http://schemas.microsoft.com/office/drawing/2014/main" id="{1EC01CB4-A2A4-4363-A407-D4AE061308F1}"/>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7105002" y="3557175"/>
            <a:ext cx="4945086" cy="2781611"/>
          </a:xfrm>
          <a:prstGeom prst="rect">
            <a:avLst/>
          </a:prstGeom>
        </p:spPr>
      </p:pic>
      <p:pic>
        <p:nvPicPr>
          <p:cNvPr id="8" name="圖片 7">
            <a:extLst>
              <a:ext uri="{FF2B5EF4-FFF2-40B4-BE49-F238E27FC236}">
                <a16:creationId xmlns:a16="http://schemas.microsoft.com/office/drawing/2014/main" id="{664E3124-E3B3-4174-9E69-3B68E725C0CA}"/>
              </a:ext>
            </a:extLst>
          </p:cNvPr>
          <p:cNvPicPr>
            <a:picLocks noChangeAspect="1"/>
          </p:cNvPicPr>
          <p:nvPr/>
        </p:nvPicPr>
        <p:blipFill>
          <a:blip r:embed="rId8"/>
          <a:stretch>
            <a:fillRect/>
          </a:stretch>
        </p:blipFill>
        <p:spPr>
          <a:xfrm>
            <a:off x="20049" y="4403575"/>
            <a:ext cx="5226341" cy="1123355"/>
          </a:xfrm>
          <a:prstGeom prst="rect">
            <a:avLst/>
          </a:prstGeom>
        </p:spPr>
      </p:pic>
      <p:pic>
        <p:nvPicPr>
          <p:cNvPr id="9" name="圖片 8">
            <a:extLst>
              <a:ext uri="{FF2B5EF4-FFF2-40B4-BE49-F238E27FC236}">
                <a16:creationId xmlns:a16="http://schemas.microsoft.com/office/drawing/2014/main" id="{55C30CCA-579A-4094-98AB-503D5A23F467}"/>
              </a:ext>
            </a:extLst>
          </p:cNvPr>
          <p:cNvPicPr>
            <a:picLocks noChangeAspect="1"/>
          </p:cNvPicPr>
          <p:nvPr/>
        </p:nvPicPr>
        <p:blipFill>
          <a:blip r:embed="rId9"/>
          <a:stretch>
            <a:fillRect/>
          </a:stretch>
        </p:blipFill>
        <p:spPr>
          <a:xfrm>
            <a:off x="5911325" y="4403575"/>
            <a:ext cx="994778" cy="1123355"/>
          </a:xfrm>
          <a:prstGeom prst="rect">
            <a:avLst/>
          </a:prstGeom>
        </p:spPr>
      </p:pic>
      <p:sp>
        <p:nvSpPr>
          <p:cNvPr id="10" name="橢圓 9">
            <a:extLst>
              <a:ext uri="{FF2B5EF4-FFF2-40B4-BE49-F238E27FC236}">
                <a16:creationId xmlns:a16="http://schemas.microsoft.com/office/drawing/2014/main" id="{14F1CAFE-0118-448F-BA4B-79BB6DCEAD4F}"/>
              </a:ext>
            </a:extLst>
          </p:cNvPr>
          <p:cNvSpPr/>
          <p:nvPr/>
        </p:nvSpPr>
        <p:spPr>
          <a:xfrm>
            <a:off x="5399570" y="4965252"/>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橢圓 10">
            <a:extLst>
              <a:ext uri="{FF2B5EF4-FFF2-40B4-BE49-F238E27FC236}">
                <a16:creationId xmlns:a16="http://schemas.microsoft.com/office/drawing/2014/main" id="{7825F85E-6A04-4CBF-9C14-AE36E48C3AEB}"/>
              </a:ext>
            </a:extLst>
          </p:cNvPr>
          <p:cNvSpPr/>
          <p:nvPr/>
        </p:nvSpPr>
        <p:spPr>
          <a:xfrm>
            <a:off x="5560359" y="496665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橢圓 12">
            <a:extLst>
              <a:ext uri="{FF2B5EF4-FFF2-40B4-BE49-F238E27FC236}">
                <a16:creationId xmlns:a16="http://schemas.microsoft.com/office/drawing/2014/main" id="{182ABCF3-CC67-4F79-9878-DCADCA20E9A4}"/>
              </a:ext>
            </a:extLst>
          </p:cNvPr>
          <p:cNvSpPr/>
          <p:nvPr/>
        </p:nvSpPr>
        <p:spPr>
          <a:xfrm>
            <a:off x="5728139" y="496665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582855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5"/>
                                        </p:tgtEl>
                                      </p:cBhvr>
                                    </p:cmd>
                                  </p:childTnLst>
                                </p:cTn>
                              </p:par>
                              <p:par>
                                <p:cTn id="7" presetID="1" presetClass="mediacall" presetSubtype="0" fill="hold" nodeType="withEffect">
                                  <p:stCondLst>
                                    <p:cond delay="0"/>
                                  </p:stCondLst>
                                  <p:childTnLst>
                                    <p:cmd type="call" cmd="playFrom(0.0)">
                                      <p:cBhvr>
                                        <p:cTn id="8" dur="708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9" fill="hold" display="0">
                  <p:stCondLst>
                    <p:cond delay="indefinite"/>
                  </p:stCondLst>
                </p:cTn>
                <p:tgtEl>
                  <p:spTgt spid="5"/>
                </p:tgtEl>
              </p:cMediaNode>
            </p:video>
            <p:video>
              <p:cMediaNode vol="80000" mute="1">
                <p:cTn id="10" fill="hold" display="0">
                  <p:stCondLst>
                    <p:cond delay="indefinite"/>
                  </p:stCondLst>
                </p:cTn>
                <p:tgtEl>
                  <p:spTgt spid="7"/>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C68FFE4-683A-4C50-98E3-FB2C0CA328A6}"/>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D4A5E04E-D91E-45C2-8DB4-9C40DBBF785F}"/>
              </a:ext>
            </a:extLst>
          </p:cNvPr>
          <p:cNvSpPr>
            <a:spLocks noGrp="1"/>
          </p:cNvSpPr>
          <p:nvPr>
            <p:ph idx="1"/>
          </p:nvPr>
        </p:nvSpPr>
        <p:spPr>
          <a:xfrm>
            <a:off x="838200" y="1825625"/>
            <a:ext cx="3826079" cy="4351338"/>
          </a:xfrm>
        </p:spPr>
        <p:txBody>
          <a:bodyPr/>
          <a:lstStyle/>
          <a:p>
            <a:r>
              <a:rPr lang="zh-TW" altLang="en-US" dirty="0"/>
              <a:t>問題</a:t>
            </a:r>
            <a:endParaRPr lang="en-US" altLang="zh-TW" dirty="0"/>
          </a:p>
          <a:p>
            <a:pPr marL="457200" lvl="1" indent="0">
              <a:buNone/>
            </a:pPr>
            <a:endParaRPr lang="zh-TW" altLang="en-US" dirty="0"/>
          </a:p>
        </p:txBody>
      </p:sp>
      <p:sp>
        <p:nvSpPr>
          <p:cNvPr id="4" name="投影片編號版面配置區 3">
            <a:extLst>
              <a:ext uri="{FF2B5EF4-FFF2-40B4-BE49-F238E27FC236}">
                <a16:creationId xmlns:a16="http://schemas.microsoft.com/office/drawing/2014/main" id="{DE637D5D-5F09-4617-9EA8-4FB555E3E388}"/>
              </a:ext>
            </a:extLst>
          </p:cNvPr>
          <p:cNvSpPr>
            <a:spLocks noGrp="1"/>
          </p:cNvSpPr>
          <p:nvPr>
            <p:ph type="sldNum" sz="quarter" idx="12"/>
          </p:nvPr>
        </p:nvSpPr>
        <p:spPr/>
        <p:txBody>
          <a:bodyPr/>
          <a:lstStyle/>
          <a:p>
            <a:fld id="{C768618C-FDDC-4BF1-AE8B-44FA14D1CC91}" type="slidenum">
              <a:rPr lang="zh-TW" altLang="en-US" smtClean="0"/>
              <a:t>41</a:t>
            </a:fld>
            <a:endParaRPr lang="zh-TW" altLang="en-US"/>
          </a:p>
        </p:txBody>
      </p:sp>
      <p:pic>
        <p:nvPicPr>
          <p:cNvPr id="5" name="0.5">
            <a:hlinkClick r:id="" action="ppaction://media"/>
            <a:extLst>
              <a:ext uri="{FF2B5EF4-FFF2-40B4-BE49-F238E27FC236}">
                <a16:creationId xmlns:a16="http://schemas.microsoft.com/office/drawing/2014/main" id="{6954320D-57B7-45FE-B9AB-EA51D938E31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28970" y="2343442"/>
            <a:ext cx="7134059" cy="4012908"/>
          </a:xfrm>
          <a:prstGeom prst="rect">
            <a:avLst/>
          </a:prstGeom>
        </p:spPr>
      </p:pic>
    </p:spTree>
    <p:extLst>
      <p:ext uri="{BB962C8B-B14F-4D97-AF65-F5344CB8AC3E}">
        <p14:creationId xmlns:p14="http://schemas.microsoft.com/office/powerpoint/2010/main" val="271323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5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5BDFC37-2A9A-4E6E-844D-A9A6B181383C}"/>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7CBB5EC0-17F1-461E-AE60-BC475A29EE40}"/>
              </a:ext>
            </a:extLst>
          </p:cNvPr>
          <p:cNvSpPr>
            <a:spLocks noGrp="1"/>
          </p:cNvSpPr>
          <p:nvPr>
            <p:ph idx="1"/>
          </p:nvPr>
        </p:nvSpPr>
        <p:spPr>
          <a:xfrm>
            <a:off x="838200" y="1825625"/>
            <a:ext cx="10515600" cy="4965792"/>
          </a:xfrm>
        </p:spPr>
        <p:txBody>
          <a:bodyPr>
            <a:normAutofit/>
          </a:bodyPr>
          <a:lstStyle/>
          <a:p>
            <a:r>
              <a:rPr lang="en-US" altLang="zh-TW" dirty="0"/>
              <a:t>In this work, we propose a generic formulation where both Graph Convolutional Network (GCN) and Fully Connected Network (FCN) are its special cases.</a:t>
            </a:r>
          </a:p>
          <a:p>
            <a:r>
              <a:rPr lang="en-US" altLang="zh-TW" dirty="0"/>
              <a:t>FCN:</a:t>
            </a:r>
          </a:p>
          <a:p>
            <a:pPr lvl="1"/>
            <a:r>
              <a:rPr lang="en-US" altLang="zh-TW" dirty="0"/>
              <a:t>A recent work [18] achieves promising results on the benchmark datasets.</a:t>
            </a:r>
          </a:p>
          <a:p>
            <a:pPr lvl="1"/>
            <a:r>
              <a:rPr lang="en-US" altLang="zh-TW" dirty="0"/>
              <a:t>But we experimentally ﬁnd it has degraded cross action and cross dataset performance which is also observed in [17].</a:t>
            </a:r>
          </a:p>
          <a:p>
            <a:pPr lvl="1"/>
            <a:r>
              <a:rPr lang="en-US" altLang="zh-TW" dirty="0"/>
              <a:t>This may be attributed to the dense connections in FCN</a:t>
            </a:r>
            <a:r>
              <a:rPr lang="zh-TW" altLang="en-US" dirty="0"/>
              <a:t> </a:t>
            </a:r>
            <a:r>
              <a:rPr lang="en-US" altLang="zh-TW" dirty="0"/>
              <a:t>and limited variations in the training set.</a:t>
            </a:r>
          </a:p>
        </p:txBody>
      </p:sp>
      <p:sp>
        <p:nvSpPr>
          <p:cNvPr id="4" name="文字方塊 3">
            <a:extLst>
              <a:ext uri="{FF2B5EF4-FFF2-40B4-BE49-F238E27FC236}">
                <a16:creationId xmlns:a16="http://schemas.microsoft.com/office/drawing/2014/main" id="{A5FBF81A-C137-4F19-8060-CD25C9EF96D2}"/>
              </a:ext>
            </a:extLst>
          </p:cNvPr>
          <p:cNvSpPr txBox="1"/>
          <p:nvPr/>
        </p:nvSpPr>
        <p:spPr>
          <a:xfrm>
            <a:off x="838200" y="5637255"/>
            <a:ext cx="10515600" cy="1154162"/>
          </a:xfrm>
          <a:prstGeom prst="rect">
            <a:avLst/>
          </a:prstGeom>
          <a:noFill/>
        </p:spPr>
        <p:txBody>
          <a:bodyPr wrap="square" rtlCol="0">
            <a:spAutoFit/>
          </a:bodyPr>
          <a:lstStyle/>
          <a:p>
            <a:pPr>
              <a:spcBef>
                <a:spcPts val="300"/>
              </a:spcBef>
            </a:pPr>
            <a:r>
              <a:rPr lang="en-US" altLang="zh-TW" sz="1600" dirty="0"/>
              <a:t>[17] </a:t>
            </a:r>
            <a:r>
              <a:rPr lang="en-US" altLang="zh-TW" sz="1600" dirty="0" err="1"/>
              <a:t>Chenxu</a:t>
            </a:r>
            <a:r>
              <a:rPr lang="en-US" altLang="zh-TW" sz="1600" dirty="0"/>
              <a:t> Luo, Xiao Chu, and Alan Yuille. </a:t>
            </a:r>
            <a:r>
              <a:rPr lang="en-US" altLang="zh-TW" sz="1600" dirty="0" err="1"/>
              <a:t>Orinet</a:t>
            </a:r>
            <a:r>
              <a:rPr lang="en-US" altLang="zh-TW" sz="1600" dirty="0"/>
              <a:t>: A fully convolutional network for 3d human pose estimation. BMVC, page 92, 2018.</a:t>
            </a:r>
          </a:p>
          <a:p>
            <a:pPr>
              <a:spcBef>
                <a:spcPts val="300"/>
              </a:spcBef>
            </a:pPr>
            <a:r>
              <a:rPr lang="en-US" altLang="zh-TW" sz="1600" dirty="0"/>
              <a:t>[18] Julieta Martinez, </a:t>
            </a:r>
            <a:r>
              <a:rPr lang="en-US" altLang="zh-TW" sz="1600" dirty="0" err="1"/>
              <a:t>Rayat</a:t>
            </a:r>
            <a:r>
              <a:rPr lang="en-US" altLang="zh-TW" sz="1600" dirty="0"/>
              <a:t> Hossain, Javier Romero, and James J Little. A simple yet effective baseline for 3d human pose estimation. In ICCV, volume 1, page 5, 2017.</a:t>
            </a:r>
            <a:endParaRPr lang="zh-TW" altLang="en-US" sz="1600" dirty="0"/>
          </a:p>
        </p:txBody>
      </p:sp>
      <p:sp>
        <p:nvSpPr>
          <p:cNvPr id="5" name="投影片編號版面配置區 4">
            <a:extLst>
              <a:ext uri="{FF2B5EF4-FFF2-40B4-BE49-F238E27FC236}">
                <a16:creationId xmlns:a16="http://schemas.microsoft.com/office/drawing/2014/main" id="{60350FC7-1A94-430B-9C93-1781FA1BFA93}"/>
              </a:ext>
            </a:extLst>
          </p:cNvPr>
          <p:cNvSpPr>
            <a:spLocks noGrp="1"/>
          </p:cNvSpPr>
          <p:nvPr>
            <p:ph type="sldNum" sz="quarter" idx="12"/>
          </p:nvPr>
        </p:nvSpPr>
        <p:spPr/>
        <p:txBody>
          <a:bodyPr/>
          <a:lstStyle/>
          <a:p>
            <a:fld id="{C768618C-FDDC-4BF1-AE8B-44FA14D1CC91}" type="slidenum">
              <a:rPr lang="zh-TW" altLang="en-US" smtClean="0"/>
              <a:t>5</a:t>
            </a:fld>
            <a:endParaRPr lang="zh-TW" altLang="en-US"/>
          </a:p>
        </p:txBody>
      </p:sp>
    </p:spTree>
    <p:extLst>
      <p:ext uri="{BB962C8B-B14F-4D97-AF65-F5344CB8AC3E}">
        <p14:creationId xmlns:p14="http://schemas.microsoft.com/office/powerpoint/2010/main" val="5080099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DEF592A-6BF9-4FEC-9232-7F7D49B53856}"/>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192521C0-19C8-4FB3-BAF2-2FAA2D8D6A13}"/>
              </a:ext>
            </a:extLst>
          </p:cNvPr>
          <p:cNvSpPr>
            <a:spLocks noGrp="1"/>
          </p:cNvSpPr>
          <p:nvPr>
            <p:ph idx="1"/>
          </p:nvPr>
        </p:nvSpPr>
        <p:spPr/>
        <p:txBody>
          <a:bodyPr/>
          <a:lstStyle/>
          <a:p>
            <a:r>
              <a:rPr lang="en-US" altLang="zh-TW" dirty="0"/>
              <a:t>GCN:</a:t>
            </a:r>
          </a:p>
          <a:p>
            <a:pPr lvl="1"/>
            <a:r>
              <a:rPr lang="en-US" altLang="zh-TW" dirty="0"/>
              <a:t>(GCN) [3, 5, 6, 8, 10, 14, 27, 28, 34] is a promising alternative for 3D pose estimation because it only aggregates the features of the “selected” nodes to compute features for a node of interest.</a:t>
            </a:r>
          </a:p>
        </p:txBody>
      </p:sp>
      <p:sp>
        <p:nvSpPr>
          <p:cNvPr id="4" name="投影片編號版面配置區 3">
            <a:extLst>
              <a:ext uri="{FF2B5EF4-FFF2-40B4-BE49-F238E27FC236}">
                <a16:creationId xmlns:a16="http://schemas.microsoft.com/office/drawing/2014/main" id="{52CDF7D4-21A1-4D64-BE31-6CA9E3315F8E}"/>
              </a:ext>
            </a:extLst>
          </p:cNvPr>
          <p:cNvSpPr>
            <a:spLocks noGrp="1"/>
          </p:cNvSpPr>
          <p:nvPr>
            <p:ph type="sldNum" sz="quarter" idx="12"/>
          </p:nvPr>
        </p:nvSpPr>
        <p:spPr/>
        <p:txBody>
          <a:bodyPr/>
          <a:lstStyle/>
          <a:p>
            <a:fld id="{C768618C-FDDC-4BF1-AE8B-44FA14D1CC91}" type="slidenum">
              <a:rPr lang="zh-TW" altLang="en-US" smtClean="0"/>
              <a:t>6</a:t>
            </a:fld>
            <a:endParaRPr lang="zh-TW" altLang="en-US"/>
          </a:p>
        </p:txBody>
      </p:sp>
    </p:spTree>
    <p:extLst>
      <p:ext uri="{BB962C8B-B14F-4D97-AF65-F5344CB8AC3E}">
        <p14:creationId xmlns:p14="http://schemas.microsoft.com/office/powerpoint/2010/main" val="1203036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FEA7730A-39EB-4EAF-BD78-910E6A2D4641}"/>
              </a:ext>
            </a:extLst>
          </p:cNvPr>
          <p:cNvSpPr>
            <a:spLocks noGrp="1"/>
          </p:cNvSpPr>
          <p:nvPr>
            <p:ph idx="1"/>
          </p:nvPr>
        </p:nvSpPr>
        <p:spPr>
          <a:xfrm>
            <a:off x="838200" y="589076"/>
            <a:ext cx="10515600" cy="5772517"/>
          </a:xfrm>
        </p:spPr>
        <p:txBody>
          <a:bodyPr>
            <a:noAutofit/>
          </a:bodyPr>
          <a:lstStyle/>
          <a:p>
            <a:pPr marL="0" indent="0">
              <a:spcBef>
                <a:spcPts val="300"/>
              </a:spcBef>
              <a:buNone/>
            </a:pPr>
            <a:r>
              <a:rPr lang="en-US" altLang="zh-TW" sz="1600" dirty="0"/>
              <a:t>[3] James Atwood and Don </a:t>
            </a:r>
            <a:r>
              <a:rPr lang="en-US" altLang="zh-TW" sz="1600" dirty="0" err="1"/>
              <a:t>Towsley</a:t>
            </a:r>
            <a:r>
              <a:rPr lang="en-US" altLang="zh-TW" sz="1600" dirty="0"/>
              <a:t>. Diffusion-convolutional neural networks. In NIPS, pages 1993–2001, 2016.</a:t>
            </a:r>
          </a:p>
          <a:p>
            <a:pPr marL="0" indent="0">
              <a:spcBef>
                <a:spcPts val="300"/>
              </a:spcBef>
              <a:buNone/>
            </a:pPr>
            <a:r>
              <a:rPr lang="en-US" altLang="zh-TW" sz="1600" dirty="0"/>
              <a:t>[5] Joan Bruna, Wojciech Zaremba, Arthur </a:t>
            </a:r>
            <a:r>
              <a:rPr lang="en-US" altLang="zh-TW" sz="1600" dirty="0" err="1"/>
              <a:t>Szlam</a:t>
            </a:r>
            <a:r>
              <a:rPr lang="en-US" altLang="zh-TW" sz="1600" dirty="0"/>
              <a:t>, and Yann Le-</a:t>
            </a:r>
            <a:r>
              <a:rPr lang="en-US" altLang="zh-TW" sz="1600" dirty="0" err="1"/>
              <a:t>Cun</a:t>
            </a:r>
            <a:r>
              <a:rPr lang="en-US" altLang="zh-TW" sz="1600" dirty="0"/>
              <a:t>. Spectral networks and locally connected networks on</a:t>
            </a:r>
          </a:p>
          <a:p>
            <a:pPr marL="0" indent="0">
              <a:spcBef>
                <a:spcPts val="300"/>
              </a:spcBef>
              <a:buNone/>
            </a:pPr>
            <a:r>
              <a:rPr lang="en-US" altLang="zh-TW" sz="1600" dirty="0"/>
              <a:t>graphs. </a:t>
            </a:r>
            <a:r>
              <a:rPr lang="en-US" altLang="zh-TW" sz="1600" dirty="0" err="1"/>
              <a:t>arXiv</a:t>
            </a:r>
            <a:r>
              <a:rPr lang="en-US" altLang="zh-TW" sz="1600" dirty="0"/>
              <a:t> preprint arXiv:1312.6203, 2013.</a:t>
            </a:r>
          </a:p>
          <a:p>
            <a:pPr marL="0" indent="0">
              <a:spcBef>
                <a:spcPts val="300"/>
              </a:spcBef>
              <a:buNone/>
            </a:pPr>
            <a:r>
              <a:rPr lang="en-US" altLang="zh-TW" sz="1600" dirty="0"/>
              <a:t>[6] Michaël </a:t>
            </a:r>
            <a:r>
              <a:rPr lang="en-US" altLang="zh-TW" sz="1600" dirty="0" err="1"/>
              <a:t>Defferrard</a:t>
            </a:r>
            <a:r>
              <a:rPr lang="en-US" altLang="zh-TW" sz="1600" dirty="0"/>
              <a:t>, Xavier Bresson, and Pierre </a:t>
            </a:r>
            <a:r>
              <a:rPr lang="en-US" altLang="zh-TW" sz="1600" dirty="0" err="1"/>
              <a:t>Vandergheynst</a:t>
            </a:r>
            <a:r>
              <a:rPr lang="en-US" altLang="zh-TW" sz="1600" dirty="0"/>
              <a:t>. Convolutional neural networks on graphs with fast localized spectral ﬁltering. In NIPS, pages 3844–3852, 2016.</a:t>
            </a:r>
            <a:endParaRPr lang="zh-TW" altLang="en-US" sz="1600" dirty="0"/>
          </a:p>
          <a:p>
            <a:pPr marL="0" indent="0">
              <a:spcBef>
                <a:spcPts val="300"/>
              </a:spcBef>
              <a:buNone/>
            </a:pPr>
            <a:r>
              <a:rPr lang="en-US" altLang="zh-TW" sz="1600" dirty="0"/>
              <a:t>[8] Will Hamilton, </a:t>
            </a:r>
            <a:r>
              <a:rPr lang="en-US" altLang="zh-TW" sz="1600" dirty="0" err="1"/>
              <a:t>Zhitao</a:t>
            </a:r>
            <a:r>
              <a:rPr lang="en-US" altLang="zh-TW" sz="1600" dirty="0"/>
              <a:t> Ying, and Jure </a:t>
            </a:r>
            <a:r>
              <a:rPr lang="en-US" altLang="zh-TW" sz="1600" dirty="0" err="1"/>
              <a:t>Leskovec</a:t>
            </a:r>
            <a:r>
              <a:rPr lang="en-US" altLang="zh-TW" sz="1600" dirty="0"/>
              <a:t>. Inductive representation learning on large graphs. In NIPS, pages 1024–1034, 2017.</a:t>
            </a:r>
          </a:p>
          <a:p>
            <a:pPr marL="0" indent="0">
              <a:spcBef>
                <a:spcPts val="300"/>
              </a:spcBef>
              <a:buNone/>
            </a:pPr>
            <a:r>
              <a:rPr lang="en-US" altLang="zh-TW" sz="1600" dirty="0"/>
              <a:t>[10] Mikael </a:t>
            </a:r>
            <a:r>
              <a:rPr lang="en-US" altLang="zh-TW" sz="1600" dirty="0" err="1"/>
              <a:t>Henaff</a:t>
            </a:r>
            <a:r>
              <a:rPr lang="en-US" altLang="zh-TW" sz="1600" dirty="0"/>
              <a:t>, Joan Bruna, and Yann </a:t>
            </a:r>
            <a:r>
              <a:rPr lang="en-US" altLang="zh-TW" sz="1600" dirty="0" err="1"/>
              <a:t>LeCun</a:t>
            </a:r>
            <a:r>
              <a:rPr lang="en-US" altLang="zh-TW" sz="1600" dirty="0"/>
              <a:t>. Deep convolutional networks on graph-structured data. </a:t>
            </a:r>
            <a:r>
              <a:rPr lang="en-US" altLang="zh-TW" sz="1600" dirty="0" err="1"/>
              <a:t>arXiv</a:t>
            </a:r>
            <a:r>
              <a:rPr lang="en-US" altLang="zh-TW" sz="1600" dirty="0"/>
              <a:t> preprint arXiv:1506.05163, 2015.</a:t>
            </a:r>
          </a:p>
          <a:p>
            <a:pPr marL="0" indent="0">
              <a:spcBef>
                <a:spcPts val="300"/>
              </a:spcBef>
              <a:buNone/>
            </a:pPr>
            <a:r>
              <a:rPr lang="en-US" altLang="zh-TW" sz="1600" dirty="0"/>
              <a:t>[14] Thomas N </a:t>
            </a:r>
            <a:r>
              <a:rPr lang="en-US" altLang="zh-TW" sz="1600" dirty="0" err="1"/>
              <a:t>Kipf</a:t>
            </a:r>
            <a:r>
              <a:rPr lang="en-US" altLang="zh-TW" sz="1600" dirty="0"/>
              <a:t> and Max Welling. Semi-supervised classification with graph convolutional networks. </a:t>
            </a:r>
            <a:r>
              <a:rPr lang="en-US" altLang="zh-TW" sz="1600" dirty="0" err="1"/>
              <a:t>arXiv</a:t>
            </a:r>
            <a:r>
              <a:rPr lang="en-US" altLang="zh-TW" sz="1600" dirty="0"/>
              <a:t> preprint arXiv:1609.02907, 2016.</a:t>
            </a:r>
          </a:p>
          <a:p>
            <a:pPr marL="0" indent="0">
              <a:spcBef>
                <a:spcPts val="300"/>
              </a:spcBef>
              <a:buNone/>
            </a:pPr>
            <a:r>
              <a:rPr lang="en-US" altLang="zh-TW" sz="1600" dirty="0"/>
              <a:t>[27] Franco </a:t>
            </a:r>
            <a:r>
              <a:rPr lang="en-US" altLang="zh-TW" sz="1600" dirty="0" err="1"/>
              <a:t>Scarselli</a:t>
            </a:r>
            <a:r>
              <a:rPr lang="en-US" altLang="zh-TW" sz="1600" dirty="0"/>
              <a:t>, Marco Gori, Ah Chung Tsoi, Markus </a:t>
            </a:r>
            <a:r>
              <a:rPr lang="en-US" altLang="zh-TW" sz="1600" dirty="0" err="1"/>
              <a:t>Hagenbuchner</a:t>
            </a:r>
            <a:r>
              <a:rPr lang="en-US" altLang="zh-TW" sz="1600" dirty="0"/>
              <a:t>, and Gabriele </a:t>
            </a:r>
            <a:r>
              <a:rPr lang="en-US" altLang="zh-TW" sz="1600" dirty="0" err="1"/>
              <a:t>Monfardini</a:t>
            </a:r>
            <a:r>
              <a:rPr lang="en-US" altLang="zh-TW" sz="1600" dirty="0"/>
              <a:t>. The graph neural network model. IEEE Transactions on Neural Networks, 20(1):61–80, 2009.</a:t>
            </a:r>
          </a:p>
          <a:p>
            <a:pPr marL="0" indent="0">
              <a:spcBef>
                <a:spcPts val="300"/>
              </a:spcBef>
              <a:buNone/>
            </a:pPr>
            <a:r>
              <a:rPr lang="en-US" altLang="zh-TW" sz="1600" dirty="0"/>
              <a:t>[28] </a:t>
            </a:r>
            <a:r>
              <a:rPr lang="en-US" altLang="zh-TW" sz="1600" dirty="0" err="1"/>
              <a:t>Sainbayar</a:t>
            </a:r>
            <a:r>
              <a:rPr lang="en-US" altLang="zh-TW" sz="1600" dirty="0"/>
              <a:t> Sukhbaatar, Rob Fergus, et al. Learning multiagent communication with backpropagation. In NIPS, pages 2244–2252, 2016.</a:t>
            </a:r>
          </a:p>
          <a:p>
            <a:pPr marL="0" indent="0">
              <a:spcBef>
                <a:spcPts val="300"/>
              </a:spcBef>
              <a:buNone/>
            </a:pPr>
            <a:r>
              <a:rPr lang="en-US" altLang="zh-TW" sz="1600" dirty="0"/>
              <a:t>[34] </a:t>
            </a:r>
            <a:r>
              <a:rPr lang="en-US" altLang="zh-TW" sz="1600" dirty="0" err="1"/>
              <a:t>Petar</a:t>
            </a:r>
            <a:r>
              <a:rPr lang="en-US" altLang="zh-TW" sz="1600" dirty="0"/>
              <a:t> </a:t>
            </a:r>
            <a:r>
              <a:rPr lang="en-US" altLang="zh-TW" sz="1600" dirty="0" err="1"/>
              <a:t>Velickovic</a:t>
            </a:r>
            <a:r>
              <a:rPr lang="en-US" altLang="zh-TW" sz="1600" dirty="0"/>
              <a:t>, </a:t>
            </a:r>
            <a:r>
              <a:rPr lang="en-US" altLang="zh-TW" sz="1600" dirty="0" err="1"/>
              <a:t>Guillem</a:t>
            </a:r>
            <a:r>
              <a:rPr lang="en-US" altLang="zh-TW" sz="1600" dirty="0"/>
              <a:t> </a:t>
            </a:r>
            <a:r>
              <a:rPr lang="en-US" altLang="zh-TW" sz="1600" dirty="0" err="1"/>
              <a:t>Cucurull</a:t>
            </a:r>
            <a:r>
              <a:rPr lang="en-US" altLang="zh-TW" sz="1600" dirty="0"/>
              <a:t>, </a:t>
            </a:r>
            <a:r>
              <a:rPr lang="en-US" altLang="zh-TW" sz="1600" dirty="0" err="1"/>
              <a:t>Arantxa</a:t>
            </a:r>
            <a:r>
              <a:rPr lang="en-US" altLang="zh-TW" sz="1600" dirty="0"/>
              <a:t> Casanova, Adriana Romero, Pietro </a:t>
            </a:r>
            <a:r>
              <a:rPr lang="en-US" altLang="zh-TW" sz="1600" dirty="0" err="1"/>
              <a:t>Lio</a:t>
            </a:r>
            <a:r>
              <a:rPr lang="en-US" altLang="zh-TW" sz="1600" dirty="0"/>
              <a:t>, and </a:t>
            </a:r>
            <a:r>
              <a:rPr lang="en-US" altLang="zh-TW" sz="1600" dirty="0" err="1"/>
              <a:t>Yoshua</a:t>
            </a:r>
            <a:r>
              <a:rPr lang="en-US" altLang="zh-TW" sz="1600" dirty="0"/>
              <a:t> </a:t>
            </a:r>
            <a:r>
              <a:rPr lang="en-US" altLang="zh-TW" sz="1600" dirty="0" err="1"/>
              <a:t>Bengio</a:t>
            </a:r>
            <a:r>
              <a:rPr lang="en-US" altLang="zh-TW" sz="1600" dirty="0"/>
              <a:t>. Graph attention networks. </a:t>
            </a:r>
            <a:r>
              <a:rPr lang="en-US" altLang="zh-TW" sz="1600" dirty="0" err="1"/>
              <a:t>arXiv</a:t>
            </a:r>
            <a:r>
              <a:rPr lang="en-US" altLang="zh-TW" sz="1600" dirty="0"/>
              <a:t> preprint arXiv:1710.10903, 1(2), 2017.</a:t>
            </a:r>
            <a:endParaRPr lang="zh-TW" altLang="en-US" sz="1600" dirty="0"/>
          </a:p>
        </p:txBody>
      </p:sp>
      <p:sp>
        <p:nvSpPr>
          <p:cNvPr id="2" name="投影片編號版面配置區 1">
            <a:extLst>
              <a:ext uri="{FF2B5EF4-FFF2-40B4-BE49-F238E27FC236}">
                <a16:creationId xmlns:a16="http://schemas.microsoft.com/office/drawing/2014/main" id="{91751436-631B-413F-9781-52C7607B0884}"/>
              </a:ext>
            </a:extLst>
          </p:cNvPr>
          <p:cNvSpPr>
            <a:spLocks noGrp="1"/>
          </p:cNvSpPr>
          <p:nvPr>
            <p:ph type="sldNum" sz="quarter" idx="12"/>
          </p:nvPr>
        </p:nvSpPr>
        <p:spPr/>
        <p:txBody>
          <a:bodyPr/>
          <a:lstStyle/>
          <a:p>
            <a:fld id="{C768618C-FDDC-4BF1-AE8B-44FA14D1CC91}" type="slidenum">
              <a:rPr lang="zh-TW" altLang="en-US" smtClean="0"/>
              <a:t>7</a:t>
            </a:fld>
            <a:endParaRPr lang="zh-TW" altLang="en-US"/>
          </a:p>
        </p:txBody>
      </p:sp>
    </p:spTree>
    <p:extLst>
      <p:ext uri="{BB962C8B-B14F-4D97-AF65-F5344CB8AC3E}">
        <p14:creationId xmlns:p14="http://schemas.microsoft.com/office/powerpoint/2010/main" val="4085613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7A69B2A-9A0C-476E-958C-72EE71A41A1B}"/>
              </a:ext>
            </a:extLst>
          </p:cNvPr>
          <p:cNvSpPr>
            <a:spLocks noGrp="1"/>
          </p:cNvSpPr>
          <p:nvPr>
            <p:ph type="title"/>
          </p:nvPr>
        </p:nvSpPr>
        <p:spPr/>
        <p:txBody>
          <a:bodyPr/>
          <a:lstStyle/>
          <a:p>
            <a:r>
              <a:rPr lang="en-US" altLang="zh-TW" dirty="0"/>
              <a:t>Graph Convolutional Network (GCN)</a:t>
            </a:r>
            <a:endParaRPr lang="zh-TW" altLang="en-US" dirty="0"/>
          </a:p>
        </p:txBody>
      </p:sp>
      <p:sp>
        <p:nvSpPr>
          <p:cNvPr id="3" name="內容版面配置區 2">
            <a:extLst>
              <a:ext uri="{FF2B5EF4-FFF2-40B4-BE49-F238E27FC236}">
                <a16:creationId xmlns:a16="http://schemas.microsoft.com/office/drawing/2014/main" id="{82AC8377-667F-4A90-9A07-B74E6B907FA4}"/>
              </a:ext>
            </a:extLst>
          </p:cNvPr>
          <p:cNvSpPr>
            <a:spLocks noGrp="1"/>
          </p:cNvSpPr>
          <p:nvPr>
            <p:ph idx="1"/>
          </p:nvPr>
        </p:nvSpPr>
        <p:spPr>
          <a:xfrm>
            <a:off x="838200" y="1825624"/>
            <a:ext cx="10515600" cy="5032375"/>
          </a:xfrm>
        </p:spPr>
        <p:txBody>
          <a:bodyPr>
            <a:normAutofit/>
          </a:bodyPr>
          <a:lstStyle/>
          <a:p>
            <a:r>
              <a:rPr lang="en-US" altLang="zh-TW" dirty="0"/>
              <a:t>Why GCN ?</a:t>
            </a:r>
          </a:p>
          <a:p>
            <a:pPr lvl="1"/>
            <a:r>
              <a:rPr lang="en-US" altLang="zh-TW" dirty="0"/>
              <a:t>Data</a:t>
            </a:r>
          </a:p>
          <a:p>
            <a:pPr lvl="2"/>
            <a:r>
              <a:rPr lang="en-US" altLang="zh-TW" dirty="0"/>
              <a:t>CNN</a:t>
            </a:r>
            <a:r>
              <a:rPr lang="zh-TW" altLang="en-US" dirty="0"/>
              <a:t> </a:t>
            </a:r>
            <a:r>
              <a:rPr lang="en-US" altLang="zh-TW" dirty="0"/>
              <a:t>–</a:t>
            </a:r>
            <a:r>
              <a:rPr lang="zh-TW" altLang="en-US" dirty="0"/>
              <a:t> </a:t>
            </a:r>
            <a:r>
              <a:rPr lang="en-US" altLang="zh-TW" dirty="0"/>
              <a:t>Euclidean structure</a:t>
            </a:r>
          </a:p>
          <a:p>
            <a:pPr lvl="2"/>
            <a:r>
              <a:rPr lang="en-US" altLang="zh-TW" dirty="0"/>
              <a:t>GCN – Non Euclidean structure, every node has different number of neighbor nodes.</a:t>
            </a:r>
          </a:p>
          <a:p>
            <a:pPr lvl="1"/>
            <a:r>
              <a:rPr lang="en-US" altLang="zh-TW" dirty="0"/>
              <a:t>The non-Euclidean structure can efficiently capture the relationship in spatial domain from graphs.</a:t>
            </a:r>
          </a:p>
          <a:p>
            <a:pPr lvl="1"/>
            <a:r>
              <a:rPr lang="en-US" altLang="zh-TW" dirty="0"/>
              <a:t>Generally, any data structure can be established with a graph.</a:t>
            </a:r>
          </a:p>
          <a:p>
            <a:pPr lvl="1"/>
            <a:endParaRPr lang="en-US" altLang="zh-TW" dirty="0"/>
          </a:p>
        </p:txBody>
      </p:sp>
      <p:pic>
        <p:nvPicPr>
          <p:cNvPr id="5" name="圖片 4">
            <a:extLst>
              <a:ext uri="{FF2B5EF4-FFF2-40B4-BE49-F238E27FC236}">
                <a16:creationId xmlns:a16="http://schemas.microsoft.com/office/drawing/2014/main" id="{FFCDA86E-15BB-4901-8FE2-9611CE2DE0E0}"/>
              </a:ext>
            </a:extLst>
          </p:cNvPr>
          <p:cNvPicPr>
            <a:picLocks noChangeAspect="1"/>
          </p:cNvPicPr>
          <p:nvPr/>
        </p:nvPicPr>
        <p:blipFill>
          <a:blip r:embed="rId2"/>
          <a:stretch>
            <a:fillRect/>
          </a:stretch>
        </p:blipFill>
        <p:spPr>
          <a:xfrm>
            <a:off x="3067590" y="4622393"/>
            <a:ext cx="2543530" cy="1114581"/>
          </a:xfrm>
          <a:prstGeom prst="rect">
            <a:avLst/>
          </a:prstGeom>
        </p:spPr>
      </p:pic>
      <p:pic>
        <p:nvPicPr>
          <p:cNvPr id="6" name="圖片 5">
            <a:extLst>
              <a:ext uri="{FF2B5EF4-FFF2-40B4-BE49-F238E27FC236}">
                <a16:creationId xmlns:a16="http://schemas.microsoft.com/office/drawing/2014/main" id="{7AD19630-8118-4434-983E-C52A085A0BC6}"/>
              </a:ext>
            </a:extLst>
          </p:cNvPr>
          <p:cNvPicPr>
            <a:picLocks noChangeAspect="1"/>
          </p:cNvPicPr>
          <p:nvPr/>
        </p:nvPicPr>
        <p:blipFill>
          <a:blip r:embed="rId3"/>
          <a:stretch>
            <a:fillRect/>
          </a:stretch>
        </p:blipFill>
        <p:spPr>
          <a:xfrm>
            <a:off x="5579611" y="5654843"/>
            <a:ext cx="1314633" cy="1019317"/>
          </a:xfrm>
          <a:prstGeom prst="rect">
            <a:avLst/>
          </a:prstGeom>
        </p:spPr>
      </p:pic>
      <p:pic>
        <p:nvPicPr>
          <p:cNvPr id="7" name="圖片 6">
            <a:extLst>
              <a:ext uri="{FF2B5EF4-FFF2-40B4-BE49-F238E27FC236}">
                <a16:creationId xmlns:a16="http://schemas.microsoft.com/office/drawing/2014/main" id="{5DCA47D1-6484-46BD-BCDF-AAAD6E7D4EC3}"/>
              </a:ext>
            </a:extLst>
          </p:cNvPr>
          <p:cNvPicPr>
            <a:picLocks noChangeAspect="1"/>
          </p:cNvPicPr>
          <p:nvPr/>
        </p:nvPicPr>
        <p:blipFill rotWithShape="1">
          <a:blip r:embed="rId4"/>
          <a:srcRect l="559"/>
          <a:stretch/>
        </p:blipFill>
        <p:spPr>
          <a:xfrm>
            <a:off x="7519703" y="4598329"/>
            <a:ext cx="2296755" cy="2113028"/>
          </a:xfrm>
          <a:prstGeom prst="rect">
            <a:avLst/>
          </a:prstGeom>
        </p:spPr>
      </p:pic>
      <p:sp>
        <p:nvSpPr>
          <p:cNvPr id="8" name="文字方塊 7">
            <a:extLst>
              <a:ext uri="{FF2B5EF4-FFF2-40B4-BE49-F238E27FC236}">
                <a16:creationId xmlns:a16="http://schemas.microsoft.com/office/drawing/2014/main" id="{AB39A503-90F1-42D4-B601-33BE722DC470}"/>
              </a:ext>
            </a:extLst>
          </p:cNvPr>
          <p:cNvSpPr txBox="1"/>
          <p:nvPr/>
        </p:nvSpPr>
        <p:spPr>
          <a:xfrm>
            <a:off x="7026442" y="36047"/>
            <a:ext cx="5165558" cy="523220"/>
          </a:xfrm>
          <a:prstGeom prst="rect">
            <a:avLst/>
          </a:prstGeom>
          <a:noFill/>
        </p:spPr>
        <p:txBody>
          <a:bodyPr wrap="square" rtlCol="0">
            <a:spAutoFit/>
          </a:bodyPr>
          <a:lstStyle/>
          <a:p>
            <a:r>
              <a:rPr lang="zh-TW" altLang="en-US" sz="1400" dirty="0"/>
              <a:t>圖片來源： 台大 李宏毅老師 授課投影片 </a:t>
            </a:r>
            <a:r>
              <a:rPr lang="en-US" altLang="zh-TW" sz="1400" dirty="0"/>
              <a:t>-</a:t>
            </a:r>
            <a:r>
              <a:rPr lang="zh-TW" altLang="en-US" sz="1400" dirty="0"/>
              <a:t> </a:t>
            </a:r>
            <a:r>
              <a:rPr lang="en-US" altLang="zh-TW" sz="1400" dirty="0"/>
              <a:t>Graph Neural Network</a:t>
            </a:r>
          </a:p>
          <a:p>
            <a:r>
              <a:rPr lang="en-US" altLang="zh-TW" sz="1400" dirty="0"/>
              <a:t>http://speech.ee.ntu.edu.tw/~tlkagk/courses/ML2020/GNN.pdf</a:t>
            </a:r>
            <a:endParaRPr lang="zh-TW" altLang="en-US" sz="1400" dirty="0"/>
          </a:p>
        </p:txBody>
      </p:sp>
      <p:sp>
        <p:nvSpPr>
          <p:cNvPr id="4" name="投影片編號版面配置區 3">
            <a:extLst>
              <a:ext uri="{FF2B5EF4-FFF2-40B4-BE49-F238E27FC236}">
                <a16:creationId xmlns:a16="http://schemas.microsoft.com/office/drawing/2014/main" id="{D8029D2C-8AE6-402D-A062-2E67D667C878}"/>
              </a:ext>
            </a:extLst>
          </p:cNvPr>
          <p:cNvSpPr>
            <a:spLocks noGrp="1"/>
          </p:cNvSpPr>
          <p:nvPr>
            <p:ph type="sldNum" sz="quarter" idx="12"/>
          </p:nvPr>
        </p:nvSpPr>
        <p:spPr/>
        <p:txBody>
          <a:bodyPr/>
          <a:lstStyle/>
          <a:p>
            <a:fld id="{C768618C-FDDC-4BF1-AE8B-44FA14D1CC91}" type="slidenum">
              <a:rPr lang="zh-TW" altLang="en-US" smtClean="0"/>
              <a:t>8</a:t>
            </a:fld>
            <a:endParaRPr lang="zh-TW" altLang="en-US"/>
          </a:p>
        </p:txBody>
      </p:sp>
    </p:spTree>
    <p:extLst>
      <p:ext uri="{BB962C8B-B14F-4D97-AF65-F5344CB8AC3E}">
        <p14:creationId xmlns:p14="http://schemas.microsoft.com/office/powerpoint/2010/main" val="2854095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8155115-FE9B-4751-BBEE-2E2890547AD8}"/>
              </a:ext>
            </a:extLst>
          </p:cNvPr>
          <p:cNvSpPr>
            <a:spLocks noGrp="1"/>
          </p:cNvSpPr>
          <p:nvPr>
            <p:ph type="title"/>
          </p:nvPr>
        </p:nvSpPr>
        <p:spPr/>
        <p:txBody>
          <a:bodyPr/>
          <a:lstStyle/>
          <a:p>
            <a:r>
              <a:rPr lang="en-US" altLang="zh-TW" dirty="0"/>
              <a:t>Graph Convolutional Network (GCN)</a:t>
            </a:r>
            <a:endParaRPr lang="zh-TW" altLang="en-US" dirty="0"/>
          </a:p>
        </p:txBody>
      </p:sp>
      <p:sp>
        <p:nvSpPr>
          <p:cNvPr id="3" name="內容版面配置區 2">
            <a:extLst>
              <a:ext uri="{FF2B5EF4-FFF2-40B4-BE49-F238E27FC236}">
                <a16:creationId xmlns:a16="http://schemas.microsoft.com/office/drawing/2014/main" id="{26558DCB-D1CA-4859-A05F-E7794AE7AC68}"/>
              </a:ext>
            </a:extLst>
          </p:cNvPr>
          <p:cNvSpPr>
            <a:spLocks noGrp="1"/>
          </p:cNvSpPr>
          <p:nvPr>
            <p:ph idx="1"/>
          </p:nvPr>
        </p:nvSpPr>
        <p:spPr>
          <a:xfrm>
            <a:off x="838200" y="1825625"/>
            <a:ext cx="10515600" cy="4351338"/>
          </a:xfrm>
        </p:spPr>
        <p:txBody>
          <a:bodyPr/>
          <a:lstStyle/>
          <a:p>
            <a:r>
              <a:rPr lang="en-US" altLang="zh-TW" dirty="0"/>
              <a:t>GCN</a:t>
            </a:r>
          </a:p>
          <a:p>
            <a:pPr lvl="1"/>
            <a:r>
              <a:rPr lang="en-US" altLang="zh-TW" dirty="0"/>
              <a:t>Spatial Domain</a:t>
            </a:r>
          </a:p>
          <a:p>
            <a:pPr lvl="1"/>
            <a:r>
              <a:rPr lang="en-US" altLang="zh-TW" dirty="0"/>
              <a:t>Spectral Domain</a:t>
            </a:r>
            <a:endParaRPr lang="zh-TW" altLang="en-US" dirty="0"/>
          </a:p>
          <a:p>
            <a:endParaRPr lang="zh-TW" altLang="en-US" dirty="0"/>
          </a:p>
        </p:txBody>
      </p:sp>
      <p:pic>
        <p:nvPicPr>
          <p:cNvPr id="5" name="圖片 4">
            <a:extLst>
              <a:ext uri="{FF2B5EF4-FFF2-40B4-BE49-F238E27FC236}">
                <a16:creationId xmlns:a16="http://schemas.microsoft.com/office/drawing/2014/main" id="{96E6509D-A717-443B-9BF5-22DFDA26F090}"/>
              </a:ext>
            </a:extLst>
          </p:cNvPr>
          <p:cNvPicPr>
            <a:picLocks noChangeAspect="1"/>
          </p:cNvPicPr>
          <p:nvPr/>
        </p:nvPicPr>
        <p:blipFill>
          <a:blip r:embed="rId2"/>
          <a:stretch>
            <a:fillRect/>
          </a:stretch>
        </p:blipFill>
        <p:spPr>
          <a:xfrm>
            <a:off x="2185442" y="3662012"/>
            <a:ext cx="7821116" cy="2514951"/>
          </a:xfrm>
          <a:prstGeom prst="rect">
            <a:avLst/>
          </a:prstGeom>
        </p:spPr>
      </p:pic>
      <p:sp>
        <p:nvSpPr>
          <p:cNvPr id="4" name="投影片編號版面配置區 3">
            <a:extLst>
              <a:ext uri="{FF2B5EF4-FFF2-40B4-BE49-F238E27FC236}">
                <a16:creationId xmlns:a16="http://schemas.microsoft.com/office/drawing/2014/main" id="{16DBA2B9-C6AB-4633-80E6-5E4DAA9C493B}"/>
              </a:ext>
            </a:extLst>
          </p:cNvPr>
          <p:cNvSpPr>
            <a:spLocks noGrp="1"/>
          </p:cNvSpPr>
          <p:nvPr>
            <p:ph type="sldNum" sz="quarter" idx="12"/>
          </p:nvPr>
        </p:nvSpPr>
        <p:spPr/>
        <p:txBody>
          <a:bodyPr/>
          <a:lstStyle/>
          <a:p>
            <a:fld id="{C768618C-FDDC-4BF1-AE8B-44FA14D1CC91}" type="slidenum">
              <a:rPr lang="zh-TW" altLang="en-US" smtClean="0"/>
              <a:t>9</a:t>
            </a:fld>
            <a:endParaRPr lang="zh-TW" altLang="en-US"/>
          </a:p>
        </p:txBody>
      </p:sp>
      <p:sp>
        <p:nvSpPr>
          <p:cNvPr id="6" name="矩形 5">
            <a:extLst>
              <a:ext uri="{FF2B5EF4-FFF2-40B4-BE49-F238E27FC236}">
                <a16:creationId xmlns:a16="http://schemas.microsoft.com/office/drawing/2014/main" id="{4BEA067F-8687-4400-8266-B51F9BF8D578}"/>
              </a:ext>
            </a:extLst>
          </p:cNvPr>
          <p:cNvSpPr/>
          <p:nvPr/>
        </p:nvSpPr>
        <p:spPr>
          <a:xfrm>
            <a:off x="8261685" y="3527075"/>
            <a:ext cx="1507958" cy="82033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154115048"/>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5509</TotalTime>
  <Words>2305</Words>
  <Application>Microsoft Office PowerPoint</Application>
  <PresentationFormat>寬螢幕</PresentationFormat>
  <Paragraphs>262</Paragraphs>
  <Slides>41</Slides>
  <Notes>0</Notes>
  <HiddenSlides>0</HiddenSlides>
  <MMClips>3</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41</vt:i4>
      </vt:variant>
    </vt:vector>
  </HeadingPairs>
  <TitlesOfParts>
    <vt:vector size="48" baseType="lpstr">
      <vt:lpstr>微軟正黑體</vt:lpstr>
      <vt:lpstr>新細明體</vt:lpstr>
      <vt:lpstr>Arial</vt:lpstr>
      <vt:lpstr>Calibri</vt:lpstr>
      <vt:lpstr>Cambria Math</vt:lpstr>
      <vt:lpstr>Tw Cen MT</vt:lpstr>
      <vt:lpstr>Office 佈景主題</vt:lpstr>
      <vt:lpstr>Optimizing Network Structure for 3D Human Pose Estimation</vt:lpstr>
      <vt:lpstr>Outline</vt:lpstr>
      <vt:lpstr>Outline</vt:lpstr>
      <vt:lpstr>Introduction</vt:lpstr>
      <vt:lpstr>Introduction</vt:lpstr>
      <vt:lpstr>Introduction</vt:lpstr>
      <vt:lpstr>PowerPoint 簡報</vt:lpstr>
      <vt:lpstr>Graph Convolutional Network (GCN)</vt:lpstr>
      <vt:lpstr>Graph Convolutional Network (GCN)</vt:lpstr>
      <vt:lpstr>Graph Convolutional Network (GCN)</vt:lpstr>
      <vt:lpstr>Graph Convolutional Network (GCN)</vt:lpstr>
      <vt:lpstr>Graph Convolutional Network (GCN)</vt:lpstr>
      <vt:lpstr>Introduction</vt:lpstr>
      <vt:lpstr>Introduction</vt:lpstr>
      <vt:lpstr>Introduction</vt:lpstr>
      <vt:lpstr>Outline</vt:lpstr>
      <vt:lpstr>Method</vt:lpstr>
      <vt:lpstr>Method</vt:lpstr>
      <vt:lpstr>Method</vt:lpstr>
      <vt:lpstr>Method</vt:lpstr>
      <vt:lpstr>Method</vt:lpstr>
      <vt:lpstr>Method</vt:lpstr>
      <vt:lpstr>Method</vt:lpstr>
      <vt:lpstr>Outline</vt:lpstr>
      <vt:lpstr>Experiments</vt:lpstr>
      <vt:lpstr>Experiments</vt:lpstr>
      <vt:lpstr>Experiments</vt:lpstr>
      <vt:lpstr>Experiments</vt:lpstr>
      <vt:lpstr>Experiments</vt:lpstr>
      <vt:lpstr>Experiments</vt:lpstr>
      <vt:lpstr>Experiments</vt:lpstr>
      <vt:lpstr>PowerPoint 簡報</vt:lpstr>
      <vt:lpstr>PowerPoint 簡報</vt:lpstr>
      <vt:lpstr>Experiments</vt:lpstr>
      <vt:lpstr>PowerPoint 簡報</vt:lpstr>
      <vt:lpstr>Experiments</vt:lpstr>
      <vt:lpstr>PowerPoint 簡報</vt:lpstr>
      <vt:lpstr>Conclusion</vt:lpstr>
      <vt:lpstr>Progress Report</vt:lpstr>
      <vt:lpstr>Progress Report</vt:lpstr>
      <vt:lpstr>Progress Report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Optimizing Network Structure for 3D Human Pose Estimation</dc:title>
  <dc:creator>蔡佳樺</dc:creator>
  <cp:lastModifiedBy>蔡佳樺</cp:lastModifiedBy>
  <cp:revision>91</cp:revision>
  <dcterms:created xsi:type="dcterms:W3CDTF">2020-10-26T11:24:11Z</dcterms:created>
  <dcterms:modified xsi:type="dcterms:W3CDTF">2020-11-01T12:50:42Z</dcterms:modified>
</cp:coreProperties>
</file>